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5" r:id="rId1"/>
  </p:sldMasterIdLst>
  <p:notesMasterIdLst>
    <p:notesMasterId r:id="rId65"/>
  </p:notesMasterIdLst>
  <p:sldIdLst>
    <p:sldId id="256" r:id="rId2"/>
    <p:sldId id="258" r:id="rId3"/>
    <p:sldId id="531" r:id="rId4"/>
    <p:sldId id="257" r:id="rId5"/>
    <p:sldId id="259" r:id="rId6"/>
    <p:sldId id="526" r:id="rId7"/>
    <p:sldId id="261" r:id="rId8"/>
    <p:sldId id="262" r:id="rId9"/>
    <p:sldId id="513" r:id="rId10"/>
    <p:sldId id="514" r:id="rId11"/>
    <p:sldId id="515" r:id="rId12"/>
    <p:sldId id="516" r:id="rId13"/>
    <p:sldId id="517" r:id="rId14"/>
    <p:sldId id="518" r:id="rId15"/>
    <p:sldId id="519" r:id="rId16"/>
    <p:sldId id="532" r:id="rId17"/>
    <p:sldId id="533" r:id="rId18"/>
    <p:sldId id="520" r:id="rId19"/>
    <p:sldId id="521" r:id="rId20"/>
    <p:sldId id="522" r:id="rId21"/>
    <p:sldId id="524" r:id="rId22"/>
    <p:sldId id="523" r:id="rId23"/>
    <p:sldId id="345" r:id="rId24"/>
    <p:sldId id="346" r:id="rId25"/>
    <p:sldId id="347" r:id="rId26"/>
    <p:sldId id="433" r:id="rId27"/>
    <p:sldId id="349" r:id="rId28"/>
    <p:sldId id="434" r:id="rId29"/>
    <p:sldId id="352" r:id="rId30"/>
    <p:sldId id="501" r:id="rId31"/>
    <p:sldId id="436" r:id="rId32"/>
    <p:sldId id="354" r:id="rId33"/>
    <p:sldId id="355" r:id="rId34"/>
    <p:sldId id="357" r:id="rId35"/>
    <p:sldId id="534" r:id="rId36"/>
    <p:sldId id="535" r:id="rId37"/>
    <p:sldId id="536" r:id="rId38"/>
    <p:sldId id="507" r:id="rId39"/>
    <p:sldId id="508" r:id="rId40"/>
    <p:sldId id="509" r:id="rId41"/>
    <p:sldId id="510" r:id="rId42"/>
    <p:sldId id="511" r:id="rId43"/>
    <p:sldId id="512" r:id="rId44"/>
    <p:sldId id="529" r:id="rId45"/>
    <p:sldId id="360" r:id="rId46"/>
    <p:sldId id="498" r:id="rId47"/>
    <p:sldId id="362" r:id="rId48"/>
    <p:sldId id="363" r:id="rId49"/>
    <p:sldId id="499" r:id="rId50"/>
    <p:sldId id="384" r:id="rId51"/>
    <p:sldId id="458" r:id="rId52"/>
    <p:sldId id="505" r:id="rId53"/>
    <p:sldId id="506" r:id="rId54"/>
    <p:sldId id="430" r:id="rId55"/>
    <p:sldId id="390" r:id="rId56"/>
    <p:sldId id="391" r:id="rId57"/>
    <p:sldId id="527" r:id="rId58"/>
    <p:sldId id="528" r:id="rId59"/>
    <p:sldId id="395" r:id="rId60"/>
    <p:sldId id="398" r:id="rId61"/>
    <p:sldId id="451" r:id="rId62"/>
    <p:sldId id="500" r:id="rId63"/>
    <p:sldId id="530" r:id="rId6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2023"/>
    <a:srgbClr val="B91E22"/>
    <a:srgbClr val="96191D"/>
    <a:srgbClr val="B31C21"/>
    <a:srgbClr val="CCCCFF"/>
    <a:srgbClr val="336600"/>
    <a:srgbClr val="9966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504" autoAdjust="0"/>
    <p:restoredTop sz="94615" autoAdjust="0"/>
  </p:normalViewPr>
  <p:slideViewPr>
    <p:cSldViewPr>
      <p:cViewPr varScale="1">
        <p:scale>
          <a:sx n="75" d="100"/>
          <a:sy n="75" d="100"/>
        </p:scale>
        <p:origin x="966" y="-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A5D697-EAF5-4209-A9B3-7D45CAF414E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AFA0DC-FC6F-492B-819F-9439B5FF5CB5}">
      <dgm:prSet phldrT="[Text]" custT="1"/>
      <dgm:spPr>
        <a:solidFill>
          <a:srgbClr val="D0D3EB"/>
        </a:solidFill>
      </dgm:spPr>
      <dgm:t>
        <a:bodyPr/>
        <a:lstStyle/>
        <a:p>
          <a:r>
            <a:rPr lang="en-US" sz="2800" dirty="0" err="1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Achens</a:t>
          </a:r>
          <a:r>
            <a:rPr lang="en-US" sz="2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, Diocesan Council Members, and Diocesan Assembly Members</a:t>
          </a:r>
          <a:endParaRPr lang="en-US" sz="28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968AE1-D539-4F22-A3DE-7639CA960DC9}" type="parTrans" cxnId="{FA353BBE-7E01-4823-9EC0-112FF4760F53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87EF8FE-E71A-4CDC-9CB3-22219AE66699}" type="sibTrans" cxnId="{FA353BBE-7E01-4823-9EC0-112FF4760F53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FD4071-4BBB-44DC-AFBB-C1A5099110AD}">
      <dgm:prSet phldrT="[Text]" custT="1"/>
      <dgm:spPr>
        <a:solidFill>
          <a:srgbClr val="D0D3EB"/>
        </a:solidFill>
      </dgm:spPr>
      <dgm:t>
        <a:bodyPr/>
        <a:lstStyle/>
        <a:p>
          <a:r>
            <a:rPr lang="en-US" sz="2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Diocese of North America &amp; Europe Website (www.marthomanae.org)</a:t>
          </a:r>
          <a:endParaRPr lang="en-US" sz="28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2F58CA-37EC-4298-AB69-C830223C1D24}" type="parTrans" cxnId="{59978D78-6F2F-4B97-AE0A-130A70BF9ECE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F18890B-8D29-4AFA-BE32-43C7073A0E66}" type="sibTrans" cxnId="{59978D78-6F2F-4B97-AE0A-130A70BF9ECE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D8B94D-CEF3-4DE9-A0BC-22156E7EEC61}">
      <dgm:prSet phldrT="[Text]" custT="1"/>
      <dgm:spPr>
        <a:solidFill>
          <a:srgbClr val="D0D3EB"/>
        </a:solidFill>
      </dgm:spPr>
      <dgm:t>
        <a:bodyPr/>
        <a:lstStyle/>
        <a:p>
          <a:r>
            <a:rPr lang="en-US" sz="2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Page for the Diocese </a:t>
          </a:r>
        </a:p>
        <a:p>
          <a:r>
            <a:rPr lang="en-US" sz="2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(www.facebook.com/marthomanae)</a:t>
          </a:r>
          <a:endParaRPr lang="en-US" sz="28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4116C7-0676-41B9-814F-8F29EF6D0A55}" type="parTrans" cxnId="{3093E084-A8C3-493A-8F7C-9A6210A906B4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83CF2D2-B860-43D8-BA70-5A783105BB7E}" type="sibTrans" cxnId="{3093E084-A8C3-493A-8F7C-9A6210A906B4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7B60424-2258-4ED1-8C19-37A3E6ADB7E0}" type="pres">
      <dgm:prSet presAssocID="{D8A5D697-EAF5-4209-A9B3-7D45CAF414E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E91248-1BB8-4EB7-BF1B-0436816DAC57}" type="pres">
      <dgm:prSet presAssocID="{91AFA0DC-FC6F-492B-819F-9439B5FF5CB5}" presName="parentLin" presStyleCnt="0"/>
      <dgm:spPr/>
    </dgm:pt>
    <dgm:pt modelId="{4B36CB13-9C79-4711-A56E-A67029CD2AAA}" type="pres">
      <dgm:prSet presAssocID="{91AFA0DC-FC6F-492B-819F-9439B5FF5CB5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6C51002A-E0E8-4029-A386-5541C8B792CE}" type="pres">
      <dgm:prSet presAssocID="{91AFA0DC-FC6F-492B-819F-9439B5FF5CB5}" presName="parentText" presStyleLbl="node1" presStyleIdx="0" presStyleCnt="3" custScaleX="13142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E0D67-AFA7-4626-BA47-268B06EDFB3B}" type="pres">
      <dgm:prSet presAssocID="{91AFA0DC-FC6F-492B-819F-9439B5FF5CB5}" presName="negativeSpace" presStyleCnt="0"/>
      <dgm:spPr/>
    </dgm:pt>
    <dgm:pt modelId="{CEABB383-005E-4D49-AD5A-3A8B579782AF}" type="pres">
      <dgm:prSet presAssocID="{91AFA0DC-FC6F-492B-819F-9439B5FF5CB5}" presName="childText" presStyleLbl="conFgAcc1" presStyleIdx="0" presStyleCnt="3">
        <dgm:presLayoutVars>
          <dgm:bulletEnabled val="1"/>
        </dgm:presLayoutVars>
      </dgm:prSet>
      <dgm:spPr/>
    </dgm:pt>
    <dgm:pt modelId="{E5A1FC5D-E1D2-4A1E-9B89-AFF771BC3071}" type="pres">
      <dgm:prSet presAssocID="{787EF8FE-E71A-4CDC-9CB3-22219AE66699}" presName="spaceBetweenRectangles" presStyleCnt="0"/>
      <dgm:spPr/>
    </dgm:pt>
    <dgm:pt modelId="{FC647D02-5DC8-41AA-8789-D8A24C2E86CF}" type="pres">
      <dgm:prSet presAssocID="{66FD4071-4BBB-44DC-AFBB-C1A5099110AD}" presName="parentLin" presStyleCnt="0"/>
      <dgm:spPr/>
    </dgm:pt>
    <dgm:pt modelId="{060B72C3-ED05-44D9-A344-5EDFA3E09986}" type="pres">
      <dgm:prSet presAssocID="{66FD4071-4BBB-44DC-AFBB-C1A5099110A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608931F-D117-42CB-A69E-9BE0C66C736F}" type="pres">
      <dgm:prSet presAssocID="{66FD4071-4BBB-44DC-AFBB-C1A5099110AD}" presName="parentText" presStyleLbl="node1" presStyleIdx="1" presStyleCnt="3" custScaleX="13142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9D38AB-C97E-42AB-892C-07FAB46924D5}" type="pres">
      <dgm:prSet presAssocID="{66FD4071-4BBB-44DC-AFBB-C1A5099110AD}" presName="negativeSpace" presStyleCnt="0"/>
      <dgm:spPr/>
    </dgm:pt>
    <dgm:pt modelId="{3936D440-D20B-41E6-BEB0-C3A9D16C7F48}" type="pres">
      <dgm:prSet presAssocID="{66FD4071-4BBB-44DC-AFBB-C1A5099110AD}" presName="childText" presStyleLbl="conFgAcc1" presStyleIdx="1" presStyleCnt="3">
        <dgm:presLayoutVars>
          <dgm:bulletEnabled val="1"/>
        </dgm:presLayoutVars>
      </dgm:prSet>
      <dgm:spPr/>
    </dgm:pt>
    <dgm:pt modelId="{5FE7F2F0-632B-434C-96E4-5ED44972A1A0}" type="pres">
      <dgm:prSet presAssocID="{8F18890B-8D29-4AFA-BE32-43C7073A0E66}" presName="spaceBetweenRectangles" presStyleCnt="0"/>
      <dgm:spPr/>
    </dgm:pt>
    <dgm:pt modelId="{C78238AD-22EA-4043-9A8D-787D3500191C}" type="pres">
      <dgm:prSet presAssocID="{5DD8B94D-CEF3-4DE9-A0BC-22156E7EEC61}" presName="parentLin" presStyleCnt="0"/>
      <dgm:spPr/>
    </dgm:pt>
    <dgm:pt modelId="{6CC1B325-3D86-4CAA-AE76-F74B1F6E57F8}" type="pres">
      <dgm:prSet presAssocID="{5DD8B94D-CEF3-4DE9-A0BC-22156E7EEC61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1FD10428-3BB1-4179-9A65-85AD9A90A65A}" type="pres">
      <dgm:prSet presAssocID="{5DD8B94D-CEF3-4DE9-A0BC-22156E7EEC61}" presName="parentText" presStyleLbl="node1" presStyleIdx="2" presStyleCnt="3" custScaleX="13142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3923B7-EA88-4875-8D2E-DF59605FC7F3}" type="pres">
      <dgm:prSet presAssocID="{5DD8B94D-CEF3-4DE9-A0BC-22156E7EEC61}" presName="negativeSpace" presStyleCnt="0"/>
      <dgm:spPr/>
    </dgm:pt>
    <dgm:pt modelId="{7AC0E5BB-4353-472E-B365-2CC4D5B07E6A}" type="pres">
      <dgm:prSet presAssocID="{5DD8B94D-CEF3-4DE9-A0BC-22156E7EEC6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A353BBE-7E01-4823-9EC0-112FF4760F53}" srcId="{D8A5D697-EAF5-4209-A9B3-7D45CAF414E9}" destId="{91AFA0DC-FC6F-492B-819F-9439B5FF5CB5}" srcOrd="0" destOrd="0" parTransId="{94968AE1-D539-4F22-A3DE-7639CA960DC9}" sibTransId="{787EF8FE-E71A-4CDC-9CB3-22219AE66699}"/>
    <dgm:cxn modelId="{D14CCABC-38EB-4D89-99EC-252ED6A3B945}" type="presOf" srcId="{5DD8B94D-CEF3-4DE9-A0BC-22156E7EEC61}" destId="{6CC1B325-3D86-4CAA-AE76-F74B1F6E57F8}" srcOrd="0" destOrd="0" presId="urn:microsoft.com/office/officeart/2005/8/layout/list1"/>
    <dgm:cxn modelId="{2BD268C6-D902-41BA-8AAB-8ECCCEAFDEFD}" type="presOf" srcId="{D8A5D697-EAF5-4209-A9B3-7D45CAF414E9}" destId="{C7B60424-2258-4ED1-8C19-37A3E6ADB7E0}" srcOrd="0" destOrd="0" presId="urn:microsoft.com/office/officeart/2005/8/layout/list1"/>
    <dgm:cxn modelId="{3093E084-A8C3-493A-8F7C-9A6210A906B4}" srcId="{D8A5D697-EAF5-4209-A9B3-7D45CAF414E9}" destId="{5DD8B94D-CEF3-4DE9-A0BC-22156E7EEC61}" srcOrd="2" destOrd="0" parTransId="{DD4116C7-0676-41B9-814F-8F29EF6D0A55}" sibTransId="{B83CF2D2-B860-43D8-BA70-5A783105BB7E}"/>
    <dgm:cxn modelId="{A61BE926-721F-49F6-B6DA-9795703CE406}" type="presOf" srcId="{66FD4071-4BBB-44DC-AFBB-C1A5099110AD}" destId="{F608931F-D117-42CB-A69E-9BE0C66C736F}" srcOrd="1" destOrd="0" presId="urn:microsoft.com/office/officeart/2005/8/layout/list1"/>
    <dgm:cxn modelId="{59978D78-6F2F-4B97-AE0A-130A70BF9ECE}" srcId="{D8A5D697-EAF5-4209-A9B3-7D45CAF414E9}" destId="{66FD4071-4BBB-44DC-AFBB-C1A5099110AD}" srcOrd="1" destOrd="0" parTransId="{9A2F58CA-37EC-4298-AB69-C830223C1D24}" sibTransId="{8F18890B-8D29-4AFA-BE32-43C7073A0E66}"/>
    <dgm:cxn modelId="{106FEEF1-D45A-446D-A4AB-514BF960871B}" type="presOf" srcId="{91AFA0DC-FC6F-492B-819F-9439B5FF5CB5}" destId="{6C51002A-E0E8-4029-A386-5541C8B792CE}" srcOrd="1" destOrd="0" presId="urn:microsoft.com/office/officeart/2005/8/layout/list1"/>
    <dgm:cxn modelId="{3CD489F6-5445-44A0-912F-E0B878AACA7F}" type="presOf" srcId="{91AFA0DC-FC6F-492B-819F-9439B5FF5CB5}" destId="{4B36CB13-9C79-4711-A56E-A67029CD2AAA}" srcOrd="0" destOrd="0" presId="urn:microsoft.com/office/officeart/2005/8/layout/list1"/>
    <dgm:cxn modelId="{E520F2FA-D459-420E-9031-21FBA125A5FF}" type="presOf" srcId="{66FD4071-4BBB-44DC-AFBB-C1A5099110AD}" destId="{060B72C3-ED05-44D9-A344-5EDFA3E09986}" srcOrd="0" destOrd="0" presId="urn:microsoft.com/office/officeart/2005/8/layout/list1"/>
    <dgm:cxn modelId="{B5FBC060-5C50-4731-8E52-DFD0299CBE6C}" type="presOf" srcId="{5DD8B94D-CEF3-4DE9-A0BC-22156E7EEC61}" destId="{1FD10428-3BB1-4179-9A65-85AD9A90A65A}" srcOrd="1" destOrd="0" presId="urn:microsoft.com/office/officeart/2005/8/layout/list1"/>
    <dgm:cxn modelId="{C94A09B9-A488-4A50-B55A-BC735BF9589C}" type="presParOf" srcId="{C7B60424-2258-4ED1-8C19-37A3E6ADB7E0}" destId="{3CE91248-1BB8-4EB7-BF1B-0436816DAC57}" srcOrd="0" destOrd="0" presId="urn:microsoft.com/office/officeart/2005/8/layout/list1"/>
    <dgm:cxn modelId="{8265092E-8733-4F85-8455-8A6D0D8CEFF0}" type="presParOf" srcId="{3CE91248-1BB8-4EB7-BF1B-0436816DAC57}" destId="{4B36CB13-9C79-4711-A56E-A67029CD2AAA}" srcOrd="0" destOrd="0" presId="urn:microsoft.com/office/officeart/2005/8/layout/list1"/>
    <dgm:cxn modelId="{A431D637-DBD1-4885-8523-6E77DBB9034E}" type="presParOf" srcId="{3CE91248-1BB8-4EB7-BF1B-0436816DAC57}" destId="{6C51002A-E0E8-4029-A386-5541C8B792CE}" srcOrd="1" destOrd="0" presId="urn:microsoft.com/office/officeart/2005/8/layout/list1"/>
    <dgm:cxn modelId="{B16EB7E2-3F40-4CC4-8BF9-AEB67F30ACDC}" type="presParOf" srcId="{C7B60424-2258-4ED1-8C19-37A3E6ADB7E0}" destId="{AB7E0D67-AFA7-4626-BA47-268B06EDFB3B}" srcOrd="1" destOrd="0" presId="urn:microsoft.com/office/officeart/2005/8/layout/list1"/>
    <dgm:cxn modelId="{C9887D53-E385-4C18-8D0E-BECDF371F04C}" type="presParOf" srcId="{C7B60424-2258-4ED1-8C19-37A3E6ADB7E0}" destId="{CEABB383-005E-4D49-AD5A-3A8B579782AF}" srcOrd="2" destOrd="0" presId="urn:microsoft.com/office/officeart/2005/8/layout/list1"/>
    <dgm:cxn modelId="{69C4CF9D-10E2-4C1E-A197-8A68F5742E55}" type="presParOf" srcId="{C7B60424-2258-4ED1-8C19-37A3E6ADB7E0}" destId="{E5A1FC5D-E1D2-4A1E-9B89-AFF771BC3071}" srcOrd="3" destOrd="0" presId="urn:microsoft.com/office/officeart/2005/8/layout/list1"/>
    <dgm:cxn modelId="{1C65ECFA-042D-490E-B14B-EB57016BB745}" type="presParOf" srcId="{C7B60424-2258-4ED1-8C19-37A3E6ADB7E0}" destId="{FC647D02-5DC8-41AA-8789-D8A24C2E86CF}" srcOrd="4" destOrd="0" presId="urn:microsoft.com/office/officeart/2005/8/layout/list1"/>
    <dgm:cxn modelId="{E7294F63-95A2-4F93-83A3-109D1F4BDB3A}" type="presParOf" srcId="{FC647D02-5DC8-41AA-8789-D8A24C2E86CF}" destId="{060B72C3-ED05-44D9-A344-5EDFA3E09986}" srcOrd="0" destOrd="0" presId="urn:microsoft.com/office/officeart/2005/8/layout/list1"/>
    <dgm:cxn modelId="{605AE7DE-3120-4B50-BC1A-0ADDAA2F3930}" type="presParOf" srcId="{FC647D02-5DC8-41AA-8789-D8A24C2E86CF}" destId="{F608931F-D117-42CB-A69E-9BE0C66C736F}" srcOrd="1" destOrd="0" presId="urn:microsoft.com/office/officeart/2005/8/layout/list1"/>
    <dgm:cxn modelId="{4A3B9A73-EBF8-426C-A1ED-199C2D69311F}" type="presParOf" srcId="{C7B60424-2258-4ED1-8C19-37A3E6ADB7E0}" destId="{0D9D38AB-C97E-42AB-892C-07FAB46924D5}" srcOrd="5" destOrd="0" presId="urn:microsoft.com/office/officeart/2005/8/layout/list1"/>
    <dgm:cxn modelId="{714E01F6-C4DA-4A42-B963-8DE23C70C574}" type="presParOf" srcId="{C7B60424-2258-4ED1-8C19-37A3E6ADB7E0}" destId="{3936D440-D20B-41E6-BEB0-C3A9D16C7F48}" srcOrd="6" destOrd="0" presId="urn:microsoft.com/office/officeart/2005/8/layout/list1"/>
    <dgm:cxn modelId="{6B1EEE72-909C-42E4-B3B7-E0D82822CAB6}" type="presParOf" srcId="{C7B60424-2258-4ED1-8C19-37A3E6ADB7E0}" destId="{5FE7F2F0-632B-434C-96E4-5ED44972A1A0}" srcOrd="7" destOrd="0" presId="urn:microsoft.com/office/officeart/2005/8/layout/list1"/>
    <dgm:cxn modelId="{FD0D359E-9D01-420D-AA8F-DD288089981C}" type="presParOf" srcId="{C7B60424-2258-4ED1-8C19-37A3E6ADB7E0}" destId="{C78238AD-22EA-4043-9A8D-787D3500191C}" srcOrd="8" destOrd="0" presId="urn:microsoft.com/office/officeart/2005/8/layout/list1"/>
    <dgm:cxn modelId="{3E0C3424-ED60-44A0-99EF-0B6934B24795}" type="presParOf" srcId="{C78238AD-22EA-4043-9A8D-787D3500191C}" destId="{6CC1B325-3D86-4CAA-AE76-F74B1F6E57F8}" srcOrd="0" destOrd="0" presId="urn:microsoft.com/office/officeart/2005/8/layout/list1"/>
    <dgm:cxn modelId="{0CAF9809-7768-4AB9-A77B-62B56C0DB082}" type="presParOf" srcId="{C78238AD-22EA-4043-9A8D-787D3500191C}" destId="{1FD10428-3BB1-4179-9A65-85AD9A90A65A}" srcOrd="1" destOrd="0" presId="urn:microsoft.com/office/officeart/2005/8/layout/list1"/>
    <dgm:cxn modelId="{8795389D-3F2C-4A6C-9DDA-4DBA4B1667FC}" type="presParOf" srcId="{C7B60424-2258-4ED1-8C19-37A3E6ADB7E0}" destId="{E03923B7-EA88-4875-8D2E-DF59605FC7F3}" srcOrd="9" destOrd="0" presId="urn:microsoft.com/office/officeart/2005/8/layout/list1"/>
    <dgm:cxn modelId="{64516622-F7AD-43AA-982D-5E2E99114282}" type="presParOf" srcId="{C7B60424-2258-4ED1-8C19-37A3E6ADB7E0}" destId="{7AC0E5BB-4353-472E-B365-2CC4D5B07E6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6919F5-B28E-41D6-8C23-30B33290BDED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0D086F-7E61-4E0C-BD92-E1626E6DD4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97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DB547E1-9C41-45F4-BA0B-66DD74EC4094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21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11DE34-FD93-4B39-B8ED-359E97AD2EAE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80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100A2-4BBF-455F-81E6-12E325409C51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94B582-45A3-465A-94B9-A9EC5582633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BC2D7-8510-4738-B32B-DCCC27D58E0B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53A9B-4405-4C72-BEE5-A1E9F97F9C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15688-BF0A-48E9-9FDB-5250000483F3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61404-FCD1-45D2-A605-F82C377F4FB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A2BFC-DA5E-4DE4-92AA-D3B06315AFE0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686CFDE-77CA-4580-8477-82F79FB4C9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6585C-07D7-4D34-9A70-9083E0AB41DD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45062-34CF-406A-834D-EDFF82233C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B6512-5A8F-4A30-BA33-9BB775797382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B5E32F8C-CCD9-4CB1-9316-85E1E42DB96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4A70C-B8AE-4E68-B259-DEE7AED5F68F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07F5161A-1653-4F7D-BAAB-97326DA88F0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DD3AF-969C-41BF-829D-E20CAE1826F1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9EE27-D9D0-4D3F-9C59-F1230F6D807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C55D7-3AF9-4F33-B737-B44C520D6271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5231D-2B25-4EF3-9AB5-C2BD775A96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465053-878B-40D2-8736-F623EC714591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fld id="{502BC884-4815-47C7-A30E-3C428765CC1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EBB8A-AF90-404B-A607-ACBD28429318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ED7F4-69AE-4CFD-B9CD-AFD7EA466F6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58620-4761-45BF-A465-97E6887078C3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4DC50-D2B8-4F8D-973C-760BF78BA7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ED244-35E4-46A3-B578-DE306D0D650B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833C-78E4-4EFA-AE95-F640185797B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07D17-AFEF-4879-9A44-34E01539D4BB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99A84-EEA0-4E3F-8FBC-97DFCD42D36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A9907-756B-4B0F-8099-BF6580D690D6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9F6CC-60D9-4062-AAE2-5DC4EA78F70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62B0B-7869-4E59-B0C7-AB1FAA9AD5D4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D957A-2381-47FB-BFBD-456E2D28158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96B8B-4B4E-4CDE-9C53-945F7833B06B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2F232-5809-4E08-BFB8-492E28529A6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DAD5D-A259-4C9C-8645-2B0A62FB7308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9C435-EB75-47AA-987B-1078629033E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/>
          <p:cNvSpPr>
            <a:spLocks noGrp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27AB0A-17E2-4F22-9BF4-8ABEDAE22613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fld id="{E905AB65-6515-4963-A634-EB630211479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4" r:id="rId12"/>
    <p:sldLayoutId id="2147484221" r:id="rId13"/>
    <p:sldLayoutId id="2147484225" r:id="rId14"/>
    <p:sldLayoutId id="2147484226" r:id="rId15"/>
    <p:sldLayoutId id="2147484222" r:id="rId16"/>
    <p:sldLayoutId id="2147484223" r:id="rId17"/>
    <p:sldLayoutId id="2147484227" r:id="rId1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Jason.a.Varghese@gmail.com" TargetMode="External"/><Relationship Id="rId2" Type="http://schemas.openxmlformats.org/officeDocument/2006/relationships/hyperlink" Target="mailto:MTC.LEADprogram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acebook.com/photo.php?op=7&amp;view=global&amp;subj=500609507&amp;pid=2068483&amp;id=61677202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acebook.com/photo.php?op=9&amp;view=global&amp;subj=596907400&amp;pid=1352631&amp;id=506853288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acebook.com/photo.php?pid=30023680&amp;id=1075883484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png"/><Relationship Id="rId4" Type="http://schemas.openxmlformats.org/officeDocument/2006/relationships/oleObject" Target="../embeddings/Microsoft_Excel_97-2003_Worksheet1.xls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homanae.org/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rthoma.in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7200"/>
            <a:ext cx="92202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>MAR THOMA CHURCH</a:t>
            </a:r>
            <a:br>
              <a:rPr lang="en-US" sz="40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</a:br>
            <a:r>
              <a:rPr lang="en-US" sz="40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>Diocese of North America &amp; Europe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409700" y="4267200"/>
            <a:ext cx="6248400" cy="1219200"/>
          </a:xfrm>
        </p:spPr>
        <p:txBody>
          <a:bodyPr rtlCol="0">
            <a:normAutofit fontScale="92500" lnSpcReduction="20000"/>
          </a:bodyPr>
          <a:lstStyle/>
          <a:p>
            <a:pPr algn="ctr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Californian FB" pitchFamily="18" charset="0"/>
              </a:rPr>
              <a:t>DIOCESAN ACTIVITIES </a:t>
            </a:r>
          </a:p>
          <a:p>
            <a:pPr algn="ctr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Californian FB" pitchFamily="18" charset="0"/>
              </a:rPr>
              <a:t>PRESENTATION</a:t>
            </a:r>
          </a:p>
        </p:txBody>
      </p:sp>
      <p:pic>
        <p:nvPicPr>
          <p:cNvPr id="7172" name="Picture 6" descr="Marthoma Logo.gif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733800" y="1905000"/>
            <a:ext cx="160020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thepointline.com/cropped_business_team_work_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503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itle 2"/>
          <p:cNvSpPr>
            <a:spLocks noGrp="1"/>
          </p:cNvSpPr>
          <p:nvPr>
            <p:ph type="title"/>
          </p:nvPr>
        </p:nvSpPr>
        <p:spPr>
          <a:xfrm>
            <a:off x="4800600" y="914400"/>
            <a:ext cx="4419600" cy="1143000"/>
          </a:xfrm>
        </p:spPr>
        <p:txBody>
          <a:bodyPr rtlCol="0">
            <a:normAutofit fontScale="90000"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altLang="en-US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>Planning Board</a:t>
            </a:r>
            <a:br>
              <a:rPr lang="en-US" altLang="en-US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</a:br>
            <a:r>
              <a:rPr lang="en-US" alt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Constituted in June 2008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/>
            </a:r>
            <a:br>
              <a:rPr lang="en-US" altLang="en-US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</a:br>
            <a:endParaRPr lang="en-US" altLang="en-US" sz="2200" b="1" dirty="0" smtClean="0">
              <a:solidFill>
                <a:schemeClr val="bg1"/>
              </a:solidFill>
              <a:latin typeface="Californian FB" panose="0207040306080B030204" pitchFamily="18" charset="0"/>
            </a:endParaRPr>
          </a:p>
        </p:txBody>
      </p:sp>
      <p:sp>
        <p:nvSpPr>
          <p:cNvPr id="56323" name="Content Placeholder 1"/>
          <p:cNvSpPr>
            <a:spLocks noGrp="1"/>
          </p:cNvSpPr>
          <p:nvPr>
            <p:ph idx="1"/>
          </p:nvPr>
        </p:nvSpPr>
        <p:spPr>
          <a:xfrm>
            <a:off x="0" y="4572000"/>
            <a:ext cx="8991600" cy="2133600"/>
          </a:xfrm>
          <a:solidFill>
            <a:schemeClr val="bg1">
              <a:alpha val="58038"/>
            </a:schemeClr>
          </a:solidFill>
        </p:spPr>
        <p:txBody>
          <a:bodyPr rtlCol="0">
            <a:normAutofit lnSpcReduction="10000"/>
          </a:bodyPr>
          <a:lstStyle/>
          <a:p>
            <a:pPr marL="342906" indent="-342906" algn="ctr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pitchFamily="18" charset="2"/>
              <a:buNone/>
              <a:defRPr/>
            </a:pPr>
            <a:r>
              <a:rPr lang="en-US" altLang="en-US" sz="3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  </a:t>
            </a:r>
          </a:p>
          <a:p>
            <a:pPr marL="342906" indent="-342906" algn="ctr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pitchFamily="18" charset="2"/>
              <a:buNone/>
              <a:defRPr/>
            </a:pPr>
            <a:r>
              <a:rPr lang="en-US" alt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develop short-term and long term plans that would further strengthen the faith, mission, activities, and growth of the Diocese.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pitchFamily="18" charset="2"/>
              <a:buNone/>
              <a:defRPr/>
            </a:pPr>
            <a:endParaRPr lang="en-US" altLang="en-US" sz="1800" smtClean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pitchFamily="18" charset="2"/>
              <a:buNone/>
              <a:defRPr/>
            </a:pPr>
            <a:endParaRPr lang="en-US" altLang="en-US" sz="1400" smtClean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pitchFamily="18" charset="2"/>
              <a:buNone/>
              <a:defRPr/>
            </a:pPr>
            <a:endParaRPr lang="en-US" altLang="en-US" sz="1400" smtClean="0"/>
          </a:p>
        </p:txBody>
      </p:sp>
    </p:spTree>
  </p:cSld>
  <p:clrMapOvr>
    <a:masterClrMapping/>
  </p:clrMapOvr>
  <p:transition spd="slow" advTm="5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 idx="1"/>
          </p:nvPr>
        </p:nvSpPr>
        <p:spPr>
          <a:xfrm>
            <a:off x="381000" y="258763"/>
            <a:ext cx="8153400" cy="884237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en-US" alt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Subcommittee</a:t>
            </a:r>
          </a:p>
        </p:txBody>
      </p:sp>
      <p:pic>
        <p:nvPicPr>
          <p:cNvPr id="17411" name="Picture 2" descr="http://www.discovertraining.ca/images/Team%20Work%20Multicultural%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1025" y="4268788"/>
            <a:ext cx="3254375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81000" y="1143000"/>
            <a:ext cx="66294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Binoy J. Thomas, Diocesan Secretary</a:t>
            </a: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Philip Thomas, Diocesan Treasurer</a:t>
            </a: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Jacob, Convener</a:t>
            </a:r>
          </a:p>
          <a:p>
            <a:pPr eaLnBrk="1" hangingPunct="1">
              <a:defRPr/>
            </a:pP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Jorge Wilson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Dennis Abraham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Ron Jacob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Mathew T Thomas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Chacko Mathew</a:t>
            </a:r>
          </a:p>
        </p:txBody>
      </p:sp>
    </p:spTree>
  </p:cSld>
  <p:clrMapOvr>
    <a:masterClrMapping/>
  </p:clrMapOvr>
  <p:transition spd="slow" advTm="7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228600" y="152400"/>
            <a:ext cx="9144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altLang="en-US" sz="3200" b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Short Term Plans</a:t>
            </a:r>
            <a:endParaRPr lang="en-US" altLang="en-US" sz="3200" u="sng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Improve communication within the Church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Diocesan resource mapping initiative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Engaging youth and adults in the Church activities</a:t>
            </a:r>
          </a:p>
          <a:p>
            <a:pPr>
              <a:buFontTx/>
              <a:buChar char="•"/>
              <a:tabLst>
                <a:tab pos="457200" algn="l"/>
              </a:tabLst>
            </a:pPr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152400" y="2209800"/>
            <a:ext cx="89916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altLang="en-US" sz="3200" b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Long Term Plans</a:t>
            </a:r>
            <a:endParaRPr lang="en-US" altLang="en-US" sz="3200" u="sng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Engaging in the Federal Faith-based initiatives program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Studying the feasibility of a Seniors Residence Center</a:t>
            </a:r>
          </a:p>
        </p:txBody>
      </p:sp>
      <p:pic>
        <p:nvPicPr>
          <p:cNvPr id="18436" name="Picture 3" descr="http://doap.files.wordpress.com/2008/07/goals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4248150"/>
            <a:ext cx="38195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Accomplishments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en-US" altLang="en-US" smtClean="0"/>
              <a:t>Initiated Bishop’s Messages on Diocesan Website</a:t>
            </a:r>
          </a:p>
          <a:p>
            <a:pPr marL="0" indent="0" eaLnBrk="1" hangingPunct="1">
              <a:buFont typeface="Wingdings 3" pitchFamily="18" charset="2"/>
              <a:buNone/>
            </a:pPr>
            <a:endParaRPr lang="en-US" altLang="en-US" smtClean="0"/>
          </a:p>
          <a:p>
            <a:pPr marL="0" indent="0" eaLnBrk="1" hangingPunct="1">
              <a:buFont typeface="Wingdings 3" pitchFamily="18" charset="2"/>
              <a:buNone/>
            </a:pPr>
            <a:endParaRPr lang="en-US" altLang="en-US" smtClean="0"/>
          </a:p>
          <a:p>
            <a:pPr marL="0" indent="0" eaLnBrk="1" hangingPunct="1">
              <a:buFont typeface="Wingdings 3" pitchFamily="18" charset="2"/>
              <a:buNone/>
            </a:pPr>
            <a:r>
              <a:rPr lang="en-US" altLang="en-US" smtClean="0"/>
              <a:t>Resource Mapping Initiative to identify available human resources to better plan future activities </a:t>
            </a:r>
          </a:p>
          <a:p>
            <a:pPr marL="0" indent="0" eaLnBrk="1" hangingPunct="1">
              <a:buFont typeface="Wingdings 3" pitchFamily="18" charset="2"/>
              <a:buNone/>
            </a:pPr>
            <a:endParaRPr lang="en-US" altLang="en-US" smtClean="0"/>
          </a:p>
          <a:p>
            <a:pPr marL="0" indent="0" eaLnBrk="1" hangingPunct="1">
              <a:buFont typeface="Wingdings 3" pitchFamily="18" charset="2"/>
              <a:buNone/>
            </a:pPr>
            <a:endParaRPr lang="en-US" altLang="en-US" smtClean="0"/>
          </a:p>
          <a:p>
            <a:pPr marL="0" indent="0" eaLnBrk="1" hangingPunct="1">
              <a:buFont typeface="Wingdings 3" pitchFamily="18" charset="2"/>
              <a:buNone/>
            </a:pPr>
            <a:r>
              <a:rPr lang="en-US" altLang="en-US" smtClean="0"/>
              <a:t>Coordinated dialogue sessions between youth 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en-US" altLang="en-US" smtClean="0"/>
              <a:t>and young families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 b="3824"/>
          <a:stretch>
            <a:fillRect/>
          </a:stretch>
        </p:blipFill>
        <p:spPr bwMode="auto">
          <a:xfrm>
            <a:off x="7018338" y="866775"/>
            <a:ext cx="12954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2" descr="http://nae.marthoma.org/portal/uploads/1/dia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8613" y="3890963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C:\Users\Betty\Pictures\Microsoft Clip Organizer\j0409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3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Marthoma 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954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1"/>
          <p:cNvSpPr txBox="1">
            <a:spLocks/>
          </p:cNvSpPr>
          <p:nvPr/>
        </p:nvSpPr>
        <p:spPr bwMode="auto">
          <a:xfrm>
            <a:off x="3810000" y="228600"/>
            <a:ext cx="5562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endParaRPr lang="en-US" alt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Lay Institute </a:t>
            </a:r>
          </a:p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L.E.A.D Program </a:t>
            </a:r>
          </a:p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ayperson </a:t>
            </a:r>
            <a:r>
              <a:rPr lang="en-US" alt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ducation </a:t>
            </a:r>
            <a:r>
              <a:rPr lang="en-US" alt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nd </a:t>
            </a:r>
            <a:r>
              <a:rPr lang="en-US" alt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evelopment</a:t>
            </a:r>
          </a:p>
        </p:txBody>
      </p:sp>
      <p:sp>
        <p:nvSpPr>
          <p:cNvPr id="20485" name="Rectangle 9"/>
          <p:cNvSpPr>
            <a:spLocks noChangeArrowheads="1"/>
          </p:cNvSpPr>
          <p:nvPr/>
        </p:nvSpPr>
        <p:spPr bwMode="auto">
          <a:xfrm>
            <a:off x="4648200" y="2590800"/>
            <a:ext cx="41148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This program provides all members of the Mar Thoma Church an opportunity for continuing education in order to develop and edify leaders to serve the church community.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ChangeArrowheads="1"/>
          </p:cNvSpPr>
          <p:nvPr/>
        </p:nvSpPr>
        <p:spPr bwMode="auto">
          <a:xfrm>
            <a:off x="304800" y="152400"/>
            <a:ext cx="8534400" cy="649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L.E.A.D. Program assists in:</a:t>
            </a: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Char char="•"/>
            </a:pPr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Char char="•"/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Spiritual Growth of Individuals </a:t>
            </a:r>
          </a:p>
          <a:p>
            <a:pPr algn="ctr" eaLnBrk="1" hangingPunct="1">
              <a:buFont typeface="Arial" charset="0"/>
              <a:buChar char="•"/>
            </a:pPr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Char char="•"/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Spread of the Gospel through the Leaders from the L.E.A.D Program</a:t>
            </a:r>
          </a:p>
        </p:txBody>
      </p:sp>
      <p:pic>
        <p:nvPicPr>
          <p:cNvPr id="21507" name="Picture 3" descr="lead program binder and books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9144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304800" y="381000"/>
            <a:ext cx="8458200" cy="809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Phase I Courses</a:t>
            </a:r>
          </a:p>
          <a:p>
            <a:pPr algn="ctr" eaLnBrk="1" hangingPunct="1"/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Liturgy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Worship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Introduction to Old Testament 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Introduction to New Testament</a:t>
            </a: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3400">
                <a:latin typeface="Times New Roman" pitchFamily="18" charset="0"/>
                <a:cs typeface="Times New Roman" pitchFamily="18" charset="0"/>
              </a:rPr>
              <a:t>History of Christianity/Mar Thoma Church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3400">
                <a:latin typeface="Times New Roman" pitchFamily="18" charset="0"/>
                <a:cs typeface="Times New Roman" pitchFamily="18" charset="0"/>
              </a:rPr>
              <a:t>Mar Thoma Church Doctrines and Sacraments</a:t>
            </a:r>
          </a:p>
          <a:p>
            <a:pPr algn="ctr" eaLnBrk="1" hangingPunct="1"/>
            <a:endParaRPr lang="en-US" altLang="en-US" sz="340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40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 descr="http://koodal-palakunnathu.org/Abraham-Mal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295400"/>
            <a:ext cx="16764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685800" y="609600"/>
            <a:ext cx="7467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Phase II Courses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36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Missions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Prophetic Literature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Pauline Epistles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Polity of the Mar Thoma Church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Understanding our Neighbors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Introduction to Christian Theology</a:t>
            </a:r>
          </a:p>
        </p:txBody>
      </p:sp>
      <p:pic>
        <p:nvPicPr>
          <p:cNvPr id="23555" name="Picture 13" descr="http://www.worcesterchapel.co.uk/images/content/mosaic%20cro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1425" y="1447800"/>
            <a:ext cx="1890713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9"/>
          <p:cNvSpPr txBox="1">
            <a:spLocks noChangeArrowheads="1"/>
          </p:cNvSpPr>
          <p:nvPr/>
        </p:nvSpPr>
        <p:spPr bwMode="auto">
          <a:xfrm>
            <a:off x="477838" y="1600200"/>
            <a:ext cx="5991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Rev. Binoy Thomas, Diocesan Secretary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Mr. Philip Thomas, Diocesan Treasurer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Mr. Jason A. Varghese, Convener</a:t>
            </a:r>
          </a:p>
        </p:txBody>
      </p:sp>
      <p:pic>
        <p:nvPicPr>
          <p:cNvPr id="7" name="Picture 6" descr="LEAD-CHERY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4114800"/>
            <a:ext cx="2209800" cy="2135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4" name="TextBox 8"/>
          <p:cNvSpPr txBox="1">
            <a:spLocks noChangeArrowheads="1"/>
          </p:cNvSpPr>
          <p:nvPr/>
        </p:nvSpPr>
        <p:spPr bwMode="auto">
          <a:xfrm>
            <a:off x="2668588" y="107950"/>
            <a:ext cx="3813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LEAD PROGRAM</a:t>
            </a:r>
          </a:p>
          <a:p>
            <a:pPr algn="ctr" eaLnBrk="1" hangingPunct="1"/>
            <a:r>
              <a:rPr lang="en-US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Subcommittee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1" y="3276600"/>
            <a:ext cx="670559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Members: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Larry Philip Varghese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Mrs. Susan Koshy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 Betty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Vattakunnel</a:t>
            </a:r>
            <a:endParaRPr lang="en-US" alt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Mathews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Athiyal</a:t>
            </a:r>
            <a:endParaRPr lang="en-US" alt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 Conveners: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Shibu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Mathew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M.E.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Shaji</a:t>
            </a:r>
            <a:endParaRPr lang="en-US" alt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Binu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Thomas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Daniel Thomas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Mathew John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Biju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K. George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Dr. Thomas Philips</a:t>
            </a:r>
          </a:p>
        </p:txBody>
      </p:sp>
    </p:spTree>
  </p:cSld>
  <p:clrMapOvr>
    <a:masterClrMapping/>
  </p:clrMapOvr>
  <p:transition spd="slow" advTm="7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4191000" y="1600200"/>
            <a:ext cx="52578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en-US" altLang="en-US" sz="4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Implement a </a:t>
            </a:r>
          </a:p>
          <a:p>
            <a:pPr algn="ctr">
              <a:tabLst>
                <a:tab pos="457200" algn="l"/>
              </a:tabLst>
            </a:pPr>
            <a:r>
              <a:rPr lang="en-US" altLang="en-US" sz="4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pilot program </a:t>
            </a:r>
          </a:p>
          <a:p>
            <a:pPr algn="ctr">
              <a:tabLst>
                <a:tab pos="457200" algn="l"/>
              </a:tabLst>
            </a:pPr>
            <a:r>
              <a:rPr lang="en-US" altLang="en-US" sz="4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 Lay Youth </a:t>
            </a:r>
          </a:p>
          <a:p>
            <a:pPr algn="ctr">
              <a:tabLst>
                <a:tab pos="457200" algn="l"/>
              </a:tabLst>
            </a:pPr>
            <a:r>
              <a:rPr lang="en-US" altLang="en-US" sz="4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Chaplaincy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1981200" y="217488"/>
            <a:ext cx="50974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alt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Lay Youth Chaplaincy</a:t>
            </a:r>
            <a:endParaRPr lang="en-US" altLang="en-US" sz="4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8" name="Rectangle 1"/>
          <p:cNvSpPr>
            <a:spLocks noChangeArrowheads="1"/>
          </p:cNvSpPr>
          <p:nvPr/>
        </p:nvSpPr>
        <p:spPr bwMode="auto">
          <a:xfrm>
            <a:off x="-228600" y="56022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1" algn="ctr">
              <a:tabLst>
                <a:tab pos="457200" algn="l"/>
                <a:tab pos="914400" algn="l"/>
              </a:tabLst>
            </a:pPr>
            <a:r>
              <a:rPr lang="en-US" altLang="en-US"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Applications are welcomed.  </a:t>
            </a:r>
          </a:p>
        </p:txBody>
      </p:sp>
      <p:pic>
        <p:nvPicPr>
          <p:cNvPr id="26629" name="Picture 3" descr="http://fumccoppell.org/files/Store%20Downloads/bible-study.jpg"/>
          <p:cNvPicPr>
            <a:picLocks noChangeAspect="1" noChangeArrowheads="1"/>
          </p:cNvPicPr>
          <p:nvPr/>
        </p:nvPicPr>
        <p:blipFill>
          <a:blip r:embed="rId2" cstate="print"/>
          <a:srcRect l="19604"/>
          <a:stretch>
            <a:fillRect/>
          </a:stretch>
        </p:blipFill>
        <p:spPr bwMode="auto">
          <a:xfrm>
            <a:off x="152400" y="1295400"/>
            <a:ext cx="49863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http://photos.somd.com/data/626/medium/Cros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98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3581400" y="228600"/>
            <a:ext cx="52578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Californian FB" pitchFamily="18" charset="0"/>
              </a:rPr>
              <a:t>The Church is the </a:t>
            </a:r>
          </a:p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Californian FB" pitchFamily="18" charset="0"/>
              </a:rPr>
              <a:t>real presence of Christ.</a:t>
            </a:r>
          </a:p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~Dietrich Bonhoeffer, </a:t>
            </a:r>
            <a:r>
              <a:rPr lang="en-US" alt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Cost of Discipleship</a:t>
            </a:r>
          </a:p>
        </p:txBody>
      </p:sp>
    </p:spTree>
  </p:cSld>
  <p:clrMapOvr>
    <a:masterClrMapping/>
  </p:clrMapOvr>
  <p:transition spd="slow" advTm="3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8"/>
          <p:cNvSpPr txBox="1">
            <a:spLocks noChangeArrowheads="1"/>
          </p:cNvSpPr>
          <p:nvPr/>
        </p:nvSpPr>
        <p:spPr bwMode="auto">
          <a:xfrm>
            <a:off x="1828800" y="381000"/>
            <a:ext cx="6553200" cy="649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 more information </a:t>
            </a:r>
          </a:p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about the LEAD Program:</a:t>
            </a:r>
          </a:p>
          <a:p>
            <a:pPr algn="ctr" eaLnBrk="1" hangingPunct="1"/>
            <a:endParaRPr lang="en-US" alt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Contact</a:t>
            </a:r>
          </a:p>
          <a:p>
            <a:pPr algn="ctr" eaLnBrk="1" hangingPunct="1"/>
            <a:endParaRPr lang="en-US" alt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Mr. Jason Varghese, Convener</a:t>
            </a:r>
          </a:p>
          <a:p>
            <a:pPr algn="ctr" eaLnBrk="1" hangingPunct="1"/>
            <a:r>
              <a:rPr lang="en-US" altLang="en-US" sz="3200" u="sng">
                <a:hlinkClick r:id="rId2"/>
              </a:rPr>
              <a:t>MTC.LEADprogram@gmail.com</a:t>
            </a:r>
            <a:endParaRPr lang="en-US" alt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Jason.A.Varghese@gmail.com</a:t>
            </a:r>
            <a:endParaRPr lang="en-US" alt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(551)-265-2706</a:t>
            </a: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9" descr="Marthoma Logo.gif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09600" y="457200"/>
            <a:ext cx="17589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84188" y="452438"/>
            <a:ext cx="7056437" cy="866775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Leadership Conference </a:t>
            </a:r>
            <a:endParaRPr lang="en-US" altLang="en-US" smtClean="0"/>
          </a:p>
        </p:txBody>
      </p:sp>
      <p:sp>
        <p:nvSpPr>
          <p:cNvPr id="2867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Equip future leaders with a toolkit needed to serve their individual churches and the Diocese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Challenge each leader with workshops and training sessions</a:t>
            </a:r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188" y="3352800"/>
            <a:ext cx="715962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056438" cy="1400175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Altar Boys and Covenant Girls</a:t>
            </a:r>
            <a:endParaRPr lang="en-US" altLang="en-US" smtClean="0"/>
          </a:p>
        </p:txBody>
      </p:sp>
      <p:sp>
        <p:nvSpPr>
          <p:cNvPr id="2969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3400" y="1143000"/>
            <a:ext cx="7924800" cy="3124200"/>
          </a:xfrm>
        </p:spPr>
        <p:txBody>
          <a:bodyPr/>
          <a:lstStyle/>
          <a:p>
            <a:pPr eaLnBrk="1" hangingPunct="1"/>
            <a:r>
              <a:rPr lang="en-US" altLang="en-US" smtClean="0"/>
              <a:t>Train in the faith and practices of the Church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Requirement: Boys and girls above the age of 12 and who are communicant members of the Church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Subcommittee:</a:t>
            </a:r>
          </a:p>
          <a:p>
            <a:pPr lvl="1" eaLnBrk="1" hangingPunct="1"/>
            <a:r>
              <a:rPr lang="en-US" altLang="en-US" smtClean="0"/>
              <a:t>Rev. Dennis Abraham – Convener</a:t>
            </a:r>
          </a:p>
          <a:p>
            <a:pPr lvl="1" eaLnBrk="1" hangingPunct="1"/>
            <a:r>
              <a:rPr lang="en-US" altLang="en-US" smtClean="0"/>
              <a:t>Regional Clergy Conveners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29700" name="Picture 2" descr="http://nae.marthoma.org/portal/uploads/1/image001_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419600"/>
            <a:ext cx="57594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4.bp.blogspot.com/_coiqgshAu1Q/SMi-JFct9II/AAAAAAAADpw/Tm6mGuyyUIM/s400/great_commis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1"/>
          <p:cNvSpPr>
            <a:spLocks noGrp="1"/>
          </p:cNvSpPr>
          <p:nvPr>
            <p:ph type="ctrTitle"/>
          </p:nvPr>
        </p:nvSpPr>
        <p:spPr>
          <a:xfrm>
            <a:off x="-76200" y="228600"/>
            <a:ext cx="7239000" cy="1219200"/>
          </a:xfrm>
        </p:spPr>
        <p:txBody>
          <a:bodyPr/>
          <a:lstStyle/>
          <a:p>
            <a:pPr eaLnBrk="1" hangingPunct="1"/>
            <a:r>
              <a:rPr lang="en-US" altLang="en-US" sz="6000" b="1" smtClean="0">
                <a:solidFill>
                  <a:schemeClr val="bg1"/>
                </a:solidFill>
                <a:latin typeface="Californian FB" pitchFamily="18" charset="0"/>
              </a:rPr>
              <a:t>MISSION BOARD</a:t>
            </a:r>
          </a:p>
        </p:txBody>
      </p:sp>
      <p:sp>
        <p:nvSpPr>
          <p:cNvPr id="34820" name="Subtitle 2"/>
          <p:cNvSpPr>
            <a:spLocks noGrp="1"/>
          </p:cNvSpPr>
          <p:nvPr>
            <p:ph type="subTitle" idx="1"/>
          </p:nvPr>
        </p:nvSpPr>
        <p:spPr>
          <a:xfrm>
            <a:off x="685800" y="4876800"/>
            <a:ext cx="7772400" cy="1447800"/>
          </a:xfrm>
        </p:spPr>
        <p:txBody>
          <a:bodyPr rtlCol="0">
            <a:normAutofit/>
          </a:bodyPr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en-US" b="1" i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>Proclaiming the Gospel to all the nations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en-US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>missionboard@marthomamission.com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bg1"/>
                </a:solidFill>
                <a:latin typeface="Californian FB" pitchFamily="18" charset="0"/>
              </a:rPr>
              <a:t>Mission Board Ministries</a:t>
            </a:r>
          </a:p>
        </p:txBody>
      </p:sp>
      <p:sp>
        <p:nvSpPr>
          <p:cNvPr id="32771" name="Content Placeholder 1"/>
          <p:cNvSpPr>
            <a:spLocks noGrp="1"/>
          </p:cNvSpPr>
          <p:nvPr>
            <p:ph idx="1"/>
          </p:nvPr>
        </p:nvSpPr>
        <p:spPr>
          <a:xfrm>
            <a:off x="4191000" y="1828800"/>
            <a:ext cx="4953000" cy="44196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Mexico Mission</a:t>
            </a:r>
          </a:p>
          <a:p>
            <a:pPr eaLnBrk="1" hangingPunct="1"/>
            <a:r>
              <a:rPr lang="en-U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Native American Mission	</a:t>
            </a:r>
          </a:p>
          <a:p>
            <a:pPr eaLnBrk="1" hangingPunct="1"/>
            <a:r>
              <a:rPr lang="en-U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India Mission	</a:t>
            </a:r>
          </a:p>
          <a:p>
            <a:pPr eaLnBrk="1" hangingPunct="1"/>
            <a:r>
              <a:rPr lang="en-U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Neighborhood Missions:</a:t>
            </a:r>
          </a:p>
          <a:p>
            <a:pPr lvl="1" eaLnBrk="1" hangingPunct="1"/>
            <a:r>
              <a:rPr lang="en-US" altLang="en-US" sz="24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Campus Ministry</a:t>
            </a:r>
          </a:p>
          <a:p>
            <a:pPr lvl="1" eaLnBrk="1" hangingPunct="1"/>
            <a:r>
              <a:rPr lang="en-US" altLang="en-US" sz="24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Prison Ministry </a:t>
            </a:r>
          </a:p>
          <a:p>
            <a:pPr lvl="1" eaLnBrk="1" hangingPunct="1"/>
            <a:r>
              <a:rPr lang="en-US" altLang="en-US" sz="24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Medical Mission </a:t>
            </a:r>
          </a:p>
        </p:txBody>
      </p:sp>
      <p:pic>
        <p:nvPicPr>
          <p:cNvPr id="32772" name="Picture 2" descr="http://themuscuttbarrel.files.wordpress.com/2009/07/makedisciples.jpg"/>
          <p:cNvPicPr>
            <a:picLocks noChangeAspect="1" noChangeArrowheads="1"/>
          </p:cNvPicPr>
          <p:nvPr/>
        </p:nvPicPr>
        <p:blipFill>
          <a:blip r:embed="rId2" cstate="print"/>
          <a:srcRect l="2017" t="9238" r="3200"/>
          <a:stretch>
            <a:fillRect/>
          </a:stretch>
        </p:blipFill>
        <p:spPr bwMode="auto">
          <a:xfrm>
            <a:off x="228600" y="1895475"/>
            <a:ext cx="38004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b="1" smtClean="0">
                <a:solidFill>
                  <a:schemeClr val="bg1"/>
                </a:solidFill>
                <a:latin typeface="Californian FB" pitchFamily="18" charset="0"/>
                <a:cs typeface="Times New Roman" pitchFamily="18" charset="0"/>
              </a:rPr>
              <a:t>Mexico Mission</a:t>
            </a:r>
            <a:r>
              <a:rPr lang="en-US" altLang="en-US" b="1" smtClean="0">
                <a:solidFill>
                  <a:schemeClr val="bg1"/>
                </a:solidFill>
              </a:rPr>
              <a:t/>
            </a:r>
            <a:br>
              <a:rPr lang="en-US" altLang="en-US" b="1" smtClean="0">
                <a:solidFill>
                  <a:schemeClr val="bg1"/>
                </a:solidFill>
              </a:rPr>
            </a:br>
            <a:r>
              <a:rPr lang="en-US" altLang="en-US" sz="2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mexico@marthomamission.com</a:t>
            </a:r>
          </a:p>
        </p:txBody>
      </p:sp>
      <p:sp>
        <p:nvSpPr>
          <p:cNvPr id="36866" name="Content Placeholder 1"/>
          <p:cNvSpPr>
            <a:spLocks noGrp="1"/>
          </p:cNvSpPr>
          <p:nvPr>
            <p:ph idx="1"/>
          </p:nvPr>
        </p:nvSpPr>
        <p:spPr>
          <a:xfrm>
            <a:off x="4800600" y="1905000"/>
            <a:ext cx="4191000" cy="4005263"/>
          </a:xfrm>
        </p:spPr>
        <p:txBody>
          <a:bodyPr rtlCol="0">
            <a:normAutofit fontScale="92500" lnSpcReduction="20000"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basic infrastructure of Colonia Mar Thoma to include water, electricity, kitchen, bathrooms, etc.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alt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and appoint a fulltime resident missionary.</a:t>
            </a:r>
          </a:p>
          <a:p>
            <a:pPr marL="342906" indent="-342906" algn="ctr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pitchFamily="18" charset="2"/>
              <a:buNone/>
              <a:defRPr/>
            </a:pPr>
            <a:endParaRPr lang="en-US" altLang="en-US" sz="2800" dirty="0" smtClean="0"/>
          </a:p>
        </p:txBody>
      </p:sp>
      <p:pic>
        <p:nvPicPr>
          <p:cNvPr id="3379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397375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3352800" y="398463"/>
            <a:ext cx="5537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Wingdings 3" pitchFamily="18" charset="2"/>
              <a:buNone/>
            </a:pPr>
            <a:r>
              <a:rPr lang="en-US" altLang="en-US" sz="3600" b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Subcommittee</a:t>
            </a:r>
            <a:endParaRPr lang="en-US" altLang="en-US" sz="2400" b="1" u="sng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1" descr="Mexico Mission Conference 2008 315.JPG"/>
          <p:cNvPicPr>
            <a:picLocks noGrp="1" noChangeAspect="1"/>
          </p:cNvPicPr>
          <p:nvPr isPhoto="1"/>
        </p:nvPicPr>
        <p:blipFill>
          <a:blip r:embed="rId2" cstate="print"/>
          <a:srcRect l="19260" t="3333" r="14075" b="6667"/>
          <a:stretch>
            <a:fillRect/>
          </a:stretch>
        </p:blipFill>
        <p:spPr bwMode="auto">
          <a:xfrm>
            <a:off x="0" y="0"/>
            <a:ext cx="381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987800" y="1524000"/>
            <a:ext cx="49022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Jacob, Convener</a:t>
            </a:r>
          </a:p>
          <a:p>
            <a:pPr eaLnBrk="1" hangingPunct="1">
              <a:defRPr/>
            </a:pP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Saju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Mathew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Kochu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Koshy Abraham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Roy A. Thomas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Sabu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T. Cherian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 Arlene Mathew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Abraham C. Thomas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John Thomas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2"/>
          <p:cNvSpPr>
            <a:spLocks noGrp="1"/>
          </p:cNvSpPr>
          <p:nvPr>
            <p:ph type="title"/>
          </p:nvPr>
        </p:nvSpPr>
        <p:spPr>
          <a:xfrm>
            <a:off x="533400" y="215900"/>
            <a:ext cx="8229600" cy="838200"/>
          </a:xfrm>
        </p:spPr>
        <p:txBody>
          <a:bodyPr/>
          <a:lstStyle/>
          <a:p>
            <a:pPr algn="ctr" eaLnBrk="1" hangingPunct="1"/>
            <a:r>
              <a:rPr lang="en-US" altLang="en-US" b="1" smtClean="0">
                <a:solidFill>
                  <a:schemeClr val="bg1"/>
                </a:solidFill>
                <a:latin typeface="Californian FB" pitchFamily="18" charset="0"/>
              </a:rPr>
              <a:t>Native American Mission</a:t>
            </a:r>
            <a:r>
              <a:rPr lang="en-US" altLang="en-US" smtClean="0">
                <a:solidFill>
                  <a:schemeClr val="bg1"/>
                </a:solidFill>
              </a:rPr>
              <a:t/>
            </a:r>
            <a:br>
              <a:rPr lang="en-US" altLang="en-US" smtClean="0">
                <a:solidFill>
                  <a:schemeClr val="bg1"/>
                </a:solidFill>
              </a:rPr>
            </a:br>
            <a:endParaRPr lang="en-US" altLang="en-US" sz="2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4" name="Content Placeholder 1"/>
          <p:cNvSpPr>
            <a:spLocks noGrp="1"/>
          </p:cNvSpPr>
          <p:nvPr>
            <p:ph idx="1"/>
          </p:nvPr>
        </p:nvSpPr>
        <p:spPr>
          <a:xfrm>
            <a:off x="0" y="4343400"/>
            <a:ext cx="8991600" cy="1600200"/>
          </a:xfrm>
        </p:spPr>
        <p:txBody>
          <a:bodyPr rtlCol="0">
            <a:normAutofit fontScale="85000" lnSpcReduction="20000"/>
          </a:bodyPr>
          <a:lstStyle/>
          <a:p>
            <a:pPr marL="342906" indent="-342906" algn="ctr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Organizes mission activities among the Choctaw and Houma Native American communities in Alabama, Oklahoma, and Louisiana.</a:t>
            </a:r>
            <a:r>
              <a:rPr lang="en-US" altLang="en-US" sz="2800" dirty="0" smtClean="0"/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Conducting regular V.B.S. mission trips in Alabama and Oklahoma.  Assisting the disaster relief efforts in the reconstruction of homes in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Dulac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Louisiana.</a:t>
            </a:r>
          </a:p>
          <a:p>
            <a:pPr marL="342906" indent="-342906" algn="ctr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None/>
              <a:defRPr/>
            </a:pPr>
            <a:endParaRPr lang="en-US" alt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6" indent="-342906" algn="ctr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None/>
              <a:defRPr/>
            </a:pPr>
            <a:endParaRPr lang="en-US" alt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pitchFamily="18" charset="2"/>
              <a:buNone/>
              <a:defRPr/>
            </a:pPr>
            <a:endParaRPr lang="en-US" altLang="en-US" sz="1800" dirty="0" smtClean="0"/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81113"/>
            <a:ext cx="4022725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sphotos.ak.fbcdn.net/photos-ak-snc1/v2747/241/10/616772020/n616772020_2068485_275953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987800" y="381000"/>
            <a:ext cx="4495800" cy="1016000"/>
          </a:xfrm>
          <a:prstGeom prst="rect">
            <a:avLst/>
          </a:prstGeom>
          <a:solidFill>
            <a:schemeClr val="bg2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Wingdings 3" pitchFamily="18" charset="2"/>
              <a:buNone/>
            </a:pPr>
            <a:r>
              <a:rPr lang="en-US" altLang="en-US" sz="3600" b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Subcommittee</a:t>
            </a:r>
          </a:p>
          <a:p>
            <a:pPr algn="ctr" eaLnBrk="1" hangingPunct="1">
              <a:buFont typeface="Wingdings 3" pitchFamily="18" charset="2"/>
              <a:buNone/>
            </a:pP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987800" y="1397000"/>
            <a:ext cx="5156200" cy="4400550"/>
          </a:xfrm>
          <a:prstGeom prst="rect">
            <a:avLst/>
          </a:prstGeom>
          <a:solidFill>
            <a:srgbClr val="CCCCFF">
              <a:alpha val="30000"/>
            </a:srgb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Dennis Abraham, Convener</a:t>
            </a:r>
          </a:p>
          <a:p>
            <a:pPr eaLnBrk="1" hangingPunct="1">
              <a:defRPr/>
            </a:pP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Joseph Koshy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Mrs.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Nirmala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Abraham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Nithu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Thampy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Shibi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Abraham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Jose C. Joseph Mathew</a:t>
            </a:r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IMG_39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chemeClr val="bg1"/>
                </a:solidFill>
                <a:latin typeface="Californian FB" pitchFamily="18" charset="0"/>
                <a:cs typeface="Times New Roman" pitchFamily="18" charset="0"/>
              </a:rPr>
              <a:t>Mission in India</a:t>
            </a:r>
            <a:r>
              <a:rPr lang="en-US" altLang="en-US" sz="4800" smtClean="0">
                <a:solidFill>
                  <a:schemeClr val="bg1"/>
                </a:solidFill>
              </a:rPr>
              <a:t/>
            </a:r>
            <a:br>
              <a:rPr lang="en-US" altLang="en-US" sz="4800" smtClean="0">
                <a:solidFill>
                  <a:schemeClr val="bg1"/>
                </a:solidFill>
              </a:rPr>
            </a:br>
            <a:endParaRPr lang="en-U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1143000"/>
            <a:ext cx="9144000" cy="2678113"/>
          </a:xfrm>
          <a:prstGeom prst="rect">
            <a:avLst/>
          </a:prstGeom>
          <a:solidFill>
            <a:schemeClr val="bg1">
              <a:alpha val="5607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Organizes an annual mission trip to different mission fields of the Mar Thoma Church in India and encourages participation from members of the Diocese, especially the youth. </a:t>
            </a:r>
          </a:p>
          <a:p>
            <a:pPr algn="ctr" eaLnBrk="1" hangingPunct="1"/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Developing the Ittarsi Mission field in the Delhi Diocese, conducting mission programs in Sihora, Bopal, etc…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181225" y="4365625"/>
            <a:ext cx="4191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Mrs.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Mariamma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Abraham, Convener</a:t>
            </a:r>
          </a:p>
          <a:p>
            <a:pPr eaLnBrk="1" hangingPunct="1">
              <a:defRPr/>
            </a:pP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George Mathai </a:t>
            </a:r>
          </a:p>
        </p:txBody>
      </p:sp>
      <p:sp>
        <p:nvSpPr>
          <p:cNvPr id="37894" name="Rectangle 3"/>
          <p:cNvSpPr>
            <a:spLocks noChangeArrowheads="1"/>
          </p:cNvSpPr>
          <p:nvPr/>
        </p:nvSpPr>
        <p:spPr bwMode="auto">
          <a:xfrm>
            <a:off x="1603375" y="3719513"/>
            <a:ext cx="4124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Wingdings 3" pitchFamily="18" charset="2"/>
              <a:buNone/>
            </a:pPr>
            <a:r>
              <a:rPr lang="en-US" altLang="en-US" sz="3600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Subcommittee</a:t>
            </a:r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76200" y="92075"/>
            <a:ext cx="8920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u="sng">
                <a:solidFill>
                  <a:schemeClr val="bg1"/>
                </a:solidFill>
                <a:latin typeface="Calibri" pitchFamily="34" charset="0"/>
              </a:rPr>
              <a:t>Context: Diocesan Assembly &amp; Diocesan Council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2180990" y="902671"/>
            <a:ext cx="6875177" cy="1371428"/>
            <a:chOff x="1481328" y="162037"/>
            <a:chExt cx="2633472" cy="1276945"/>
          </a:xfrm>
          <a:solidFill>
            <a:srgbClr val="E9EBF5"/>
          </a:solidFill>
        </p:grpSpPr>
        <p:sp>
          <p:nvSpPr>
            <p:cNvPr id="14" name="Round Same Side Corner Rectangle 13"/>
            <p:cNvSpPr/>
            <p:nvPr/>
          </p:nvSpPr>
          <p:spPr>
            <a:xfrm rot="5400000">
              <a:off x="2159591" y="-516226"/>
              <a:ext cx="1276945" cy="2633472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 Same Side Corner Rectangle 4"/>
            <p:cNvSpPr/>
            <p:nvPr/>
          </p:nvSpPr>
          <p:spPr>
            <a:xfrm>
              <a:off x="1481328" y="224372"/>
              <a:ext cx="2571137" cy="11522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tIns="22860" rIns="45720" bIns="22860" spcCol="1270" anchor="ctr"/>
            <a:lstStyle/>
            <a:p>
              <a:pPr marL="173038" lvl="1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Each Diocese of the Mar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Thoma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Church is led by a Diocesan Bishop</a:t>
              </a:r>
            </a:p>
            <a:p>
              <a:pPr marL="173038" lvl="1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The Diocesan Bishop supervises the local administration of the Diocese, subject to the approval of the Metropolitan</a:t>
              </a:r>
            </a:p>
            <a:p>
              <a:pPr marL="173038" lvl="1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The Bishop is assisted in administration of the Diocese by the Diocesan Assembly and the Diocesan Council</a:t>
              </a:r>
            </a:p>
          </p:txBody>
        </p:sp>
      </p:grpSp>
      <p:grpSp>
        <p:nvGrpSpPr>
          <p:cNvPr id="3" name="Group 7"/>
          <p:cNvGrpSpPr/>
          <p:nvPr/>
        </p:nvGrpSpPr>
        <p:grpSpPr>
          <a:xfrm>
            <a:off x="2149460" y="3188341"/>
            <a:ext cx="3510348" cy="1582450"/>
            <a:chOff x="1481328" y="1838026"/>
            <a:chExt cx="2633472" cy="1276945"/>
          </a:xfrm>
          <a:solidFill>
            <a:srgbClr val="E9EBF5"/>
          </a:solidFill>
        </p:grpSpPr>
        <p:sp>
          <p:nvSpPr>
            <p:cNvPr id="12" name="Round Same Side Corner Rectangle 11"/>
            <p:cNvSpPr/>
            <p:nvPr/>
          </p:nvSpPr>
          <p:spPr>
            <a:xfrm rot="5400000">
              <a:off x="2159591" y="1159763"/>
              <a:ext cx="1276945" cy="2633472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ound Same Side Corner Rectangle 6"/>
            <p:cNvSpPr/>
            <p:nvPr/>
          </p:nvSpPr>
          <p:spPr>
            <a:xfrm>
              <a:off x="1518396" y="1900362"/>
              <a:ext cx="2571137" cy="11522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tIns="22860" rIns="45720" bIns="22860" spcCol="1270" anchor="ctr"/>
            <a:lstStyle/>
            <a:p>
              <a:pPr marL="173038" lvl="1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All parishes in the Diocese are represented in the Assembly</a:t>
              </a:r>
            </a:p>
            <a:p>
              <a:pPr marL="173038" lvl="1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All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Achens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in the Diocese, including retired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Achens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are members</a:t>
              </a:r>
            </a:p>
          </p:txBody>
        </p:sp>
      </p:grpSp>
      <p:grpSp>
        <p:nvGrpSpPr>
          <p:cNvPr id="4" name="Group 8"/>
          <p:cNvGrpSpPr/>
          <p:nvPr/>
        </p:nvGrpSpPr>
        <p:grpSpPr>
          <a:xfrm>
            <a:off x="2149460" y="4894378"/>
            <a:ext cx="3510348" cy="1582450"/>
            <a:chOff x="1481328" y="3514017"/>
            <a:chExt cx="2633472" cy="1276945"/>
          </a:xfrm>
          <a:solidFill>
            <a:srgbClr val="E9EBF5"/>
          </a:solidFill>
        </p:grpSpPr>
        <p:sp>
          <p:nvSpPr>
            <p:cNvPr id="10" name="Round Same Side Corner Rectangle 9"/>
            <p:cNvSpPr/>
            <p:nvPr/>
          </p:nvSpPr>
          <p:spPr>
            <a:xfrm rot="5400000">
              <a:off x="2159591" y="2835754"/>
              <a:ext cx="1276945" cy="2633472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ound Same Side Corner Rectangle 8"/>
            <p:cNvSpPr/>
            <p:nvPr/>
          </p:nvSpPr>
          <p:spPr>
            <a:xfrm>
              <a:off x="1506040" y="3576353"/>
              <a:ext cx="2571137" cy="11522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tIns="22860" rIns="45720" bIns="22860" spcCol="1270" anchor="ctr"/>
            <a:lstStyle/>
            <a:p>
              <a:pPr marL="173038" lvl="1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Passes the annual report, accounts, and budget of the Diocese</a:t>
              </a:r>
            </a:p>
            <a:p>
              <a:pPr marL="173038" lvl="1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Takes appropriate decisions for the development of the Diocese</a:t>
              </a:r>
            </a:p>
            <a:p>
              <a:pPr marL="173038" lvl="1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Elects the Diocesan Council</a:t>
              </a:r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5730767" y="3188513"/>
            <a:ext cx="3360272" cy="1582450"/>
            <a:chOff x="1481328" y="1838026"/>
            <a:chExt cx="2633472" cy="1276945"/>
          </a:xfrm>
          <a:solidFill>
            <a:srgbClr val="E9EBF5"/>
          </a:solidFill>
        </p:grpSpPr>
        <p:sp>
          <p:nvSpPr>
            <p:cNvPr id="21" name="Round Same Side Corner Rectangle 20"/>
            <p:cNvSpPr/>
            <p:nvPr/>
          </p:nvSpPr>
          <p:spPr>
            <a:xfrm rot="5400000">
              <a:off x="2159591" y="1159763"/>
              <a:ext cx="1276945" cy="2633472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 Same Side Corner Rectangle 6"/>
            <p:cNvSpPr/>
            <p:nvPr/>
          </p:nvSpPr>
          <p:spPr>
            <a:xfrm>
              <a:off x="1518396" y="1900362"/>
              <a:ext cx="2571137" cy="11522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tIns="22860" rIns="45720" bIns="22860" spcCol="1270" anchor="ctr"/>
            <a:lstStyle/>
            <a:p>
              <a:pPr marL="173038" lvl="1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Led by the Diocesan Bishop</a:t>
              </a:r>
            </a:p>
            <a:p>
              <a:pPr marL="173038" lvl="1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Elected members include </a:t>
              </a:r>
            </a:p>
            <a:p>
              <a:pPr marL="346075" lvl="2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Secretary </a:t>
              </a:r>
            </a:p>
            <a:p>
              <a:pPr marL="346075" lvl="2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Treasurer</a:t>
              </a:r>
            </a:p>
            <a:p>
              <a:pPr marL="346075" lvl="2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Council Members</a:t>
              </a: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5730767" y="4894550"/>
            <a:ext cx="3360272" cy="1582450"/>
            <a:chOff x="1481328" y="3514017"/>
            <a:chExt cx="2633472" cy="1276945"/>
          </a:xfrm>
          <a:solidFill>
            <a:srgbClr val="E9EBF5"/>
          </a:solidFill>
        </p:grpSpPr>
        <p:sp>
          <p:nvSpPr>
            <p:cNvPr id="19" name="Round Same Side Corner Rectangle 18"/>
            <p:cNvSpPr/>
            <p:nvPr/>
          </p:nvSpPr>
          <p:spPr>
            <a:xfrm rot="5400000">
              <a:off x="2159591" y="2835754"/>
              <a:ext cx="1276945" cy="2633472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 Same Side Corner Rectangle 8"/>
            <p:cNvSpPr/>
            <p:nvPr/>
          </p:nvSpPr>
          <p:spPr>
            <a:xfrm>
              <a:off x="1506040" y="3576353"/>
              <a:ext cx="2571137" cy="11522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tIns="22860" rIns="45720" bIns="22860" spcCol="1270" anchor="ctr"/>
            <a:lstStyle/>
            <a:p>
              <a:pPr marL="173038" lvl="1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Implements the decisions of the Assembly</a:t>
              </a:r>
            </a:p>
            <a:p>
              <a:pPr marL="173038" lvl="1" indent="-173038" defTabSz="5334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Assists in advising the Diocesan Bishop</a:t>
              </a:r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76200" y="902672"/>
            <a:ext cx="2028591" cy="1383328"/>
            <a:chOff x="1316735" y="2418"/>
            <a:chExt cx="1481328" cy="1596181"/>
          </a:xfrm>
          <a:solidFill>
            <a:srgbClr val="D0D3EB"/>
          </a:solidFill>
        </p:grpSpPr>
        <p:sp>
          <p:nvSpPr>
            <p:cNvPr id="32" name="Rounded Rectangle 31"/>
            <p:cNvSpPr/>
            <p:nvPr/>
          </p:nvSpPr>
          <p:spPr>
            <a:xfrm>
              <a:off x="1316735" y="2418"/>
              <a:ext cx="1481328" cy="159618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4"/>
            <p:cNvSpPr/>
            <p:nvPr/>
          </p:nvSpPr>
          <p:spPr>
            <a:xfrm>
              <a:off x="1389047" y="74730"/>
              <a:ext cx="1336704" cy="14515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Diocesan Administration</a:t>
              </a:r>
            </a:p>
          </p:txBody>
        </p:sp>
      </p:grpSp>
      <p:grpSp>
        <p:nvGrpSpPr>
          <p:cNvPr id="8" name="Group 25"/>
          <p:cNvGrpSpPr/>
          <p:nvPr/>
        </p:nvGrpSpPr>
        <p:grpSpPr>
          <a:xfrm>
            <a:off x="76200" y="3155657"/>
            <a:ext cx="2028591" cy="1596181"/>
            <a:chOff x="1316735" y="1678409"/>
            <a:chExt cx="1481328" cy="1596181"/>
          </a:xfrm>
          <a:solidFill>
            <a:srgbClr val="D0D3EB"/>
          </a:solidFill>
        </p:grpSpPr>
        <p:sp>
          <p:nvSpPr>
            <p:cNvPr id="30" name="Rounded Rectangle 29"/>
            <p:cNvSpPr/>
            <p:nvPr/>
          </p:nvSpPr>
          <p:spPr>
            <a:xfrm>
              <a:off x="1316735" y="1678409"/>
              <a:ext cx="1481328" cy="159618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6"/>
            <p:cNvSpPr/>
            <p:nvPr/>
          </p:nvSpPr>
          <p:spPr>
            <a:xfrm>
              <a:off x="1389047" y="1750721"/>
              <a:ext cx="1336704" cy="14515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Representation</a:t>
              </a:r>
            </a:p>
          </p:txBody>
        </p:sp>
      </p:grpSp>
      <p:grpSp>
        <p:nvGrpSpPr>
          <p:cNvPr id="9" name="Group 26"/>
          <p:cNvGrpSpPr/>
          <p:nvPr/>
        </p:nvGrpSpPr>
        <p:grpSpPr>
          <a:xfrm>
            <a:off x="76200" y="4831647"/>
            <a:ext cx="2028591" cy="1596181"/>
            <a:chOff x="1316735" y="3354399"/>
            <a:chExt cx="1481328" cy="1596181"/>
          </a:xfrm>
          <a:solidFill>
            <a:srgbClr val="D0D3EB"/>
          </a:solidFill>
        </p:grpSpPr>
        <p:sp>
          <p:nvSpPr>
            <p:cNvPr id="28" name="Rounded Rectangle 27"/>
            <p:cNvSpPr/>
            <p:nvPr/>
          </p:nvSpPr>
          <p:spPr>
            <a:xfrm>
              <a:off x="1316735" y="3354399"/>
              <a:ext cx="1481328" cy="159618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ounded Rectangle 8"/>
            <p:cNvSpPr/>
            <p:nvPr/>
          </p:nvSpPr>
          <p:spPr>
            <a:xfrm>
              <a:off x="1389047" y="3426711"/>
              <a:ext cx="1336704" cy="14515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Responsibilities</a:t>
              </a:r>
            </a:p>
          </p:txBody>
        </p:sp>
      </p:grpSp>
      <p:grpSp>
        <p:nvGrpSpPr>
          <p:cNvPr id="16" name="Group 33"/>
          <p:cNvGrpSpPr/>
          <p:nvPr/>
        </p:nvGrpSpPr>
        <p:grpSpPr>
          <a:xfrm>
            <a:off x="2133600" y="2423273"/>
            <a:ext cx="3328124" cy="656593"/>
            <a:chOff x="1291955" y="207475"/>
            <a:chExt cx="1481328" cy="1596182"/>
          </a:xfrm>
          <a:solidFill>
            <a:srgbClr val="D0D3EB"/>
          </a:solidFill>
        </p:grpSpPr>
        <p:sp>
          <p:nvSpPr>
            <p:cNvPr id="35" name="Rounded Rectangle 34"/>
            <p:cNvSpPr/>
            <p:nvPr/>
          </p:nvSpPr>
          <p:spPr>
            <a:xfrm>
              <a:off x="1291955" y="207475"/>
              <a:ext cx="1481328" cy="159618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1359787" y="270557"/>
              <a:ext cx="1336704" cy="15331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Diocesan Assembly</a:t>
              </a:r>
            </a:p>
          </p:txBody>
        </p:sp>
      </p:grpSp>
      <p:grpSp>
        <p:nvGrpSpPr>
          <p:cNvPr id="17" name="Group 36"/>
          <p:cNvGrpSpPr/>
          <p:nvPr/>
        </p:nvGrpSpPr>
        <p:grpSpPr>
          <a:xfrm>
            <a:off x="5715000" y="2419476"/>
            <a:ext cx="3280734" cy="656593"/>
            <a:chOff x="1316735" y="1678409"/>
            <a:chExt cx="1481328" cy="1596181"/>
          </a:xfrm>
          <a:solidFill>
            <a:srgbClr val="D0D3EB"/>
          </a:solidFill>
        </p:grpSpPr>
        <p:sp>
          <p:nvSpPr>
            <p:cNvPr id="38" name="Rounded Rectangle 37"/>
            <p:cNvSpPr/>
            <p:nvPr/>
          </p:nvSpPr>
          <p:spPr>
            <a:xfrm>
              <a:off x="1316735" y="1678409"/>
              <a:ext cx="1481328" cy="159618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ounded Rectangle 6"/>
            <p:cNvSpPr/>
            <p:nvPr/>
          </p:nvSpPr>
          <p:spPr>
            <a:xfrm>
              <a:off x="1389047" y="1750721"/>
              <a:ext cx="1336704" cy="14515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Diocesan Council</a:t>
              </a:r>
            </a:p>
          </p:txBody>
        </p:sp>
      </p:grpSp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25400" y="76200"/>
            <a:ext cx="8804275" cy="723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4000" b="1">
                <a:solidFill>
                  <a:srgbClr val="FFFF00"/>
                </a:solidFill>
                <a:latin typeface="Californian FB" pitchFamily="18" charset="0"/>
              </a:rPr>
              <a:t>Next India Mission Trip</a:t>
            </a:r>
          </a:p>
          <a:p>
            <a:pPr algn="ctr" eaLnBrk="1" hangingPunct="1"/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Tentative Dates: end of July 2015</a:t>
            </a:r>
          </a:p>
          <a:p>
            <a:pPr algn="ctr" eaLnBrk="1" hangingPunct="1"/>
            <a:endParaRPr lang="en-US" altLang="en-US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Navajeevan Centre and </a:t>
            </a:r>
          </a:p>
          <a:p>
            <a:pPr algn="ctr" eaLnBrk="1" hangingPunct="1"/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other Mission Centers in Bombay, India</a:t>
            </a: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Please express your interest to </a:t>
            </a:r>
          </a:p>
          <a:p>
            <a:pPr algn="ctr" eaLnBrk="1" hangingPunct="1"/>
            <a:endParaRPr lang="en-US" altLang="en-US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If interested, please contact</a:t>
            </a:r>
          </a:p>
          <a:p>
            <a:pPr algn="ctr" eaLnBrk="1" hangingPunct="1"/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Mrs. Mariamma Abraham (India Mission Convener)</a:t>
            </a:r>
          </a:p>
          <a:p>
            <a:pPr algn="ctr" eaLnBrk="1" hangingPunct="1"/>
            <a:endParaRPr lang="en-US" altLang="en-US" sz="320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2" descr="DSC_1295b.JPG"/>
          <p:cNvPicPr>
            <a:picLocks noChangeAspect="1"/>
          </p:cNvPicPr>
          <p:nvPr/>
        </p:nvPicPr>
        <p:blipFill>
          <a:blip r:embed="rId2" cstate="print"/>
          <a:srcRect l="2026" t="29932" r="2419" b="2061"/>
          <a:stretch>
            <a:fillRect/>
          </a:stretch>
        </p:blipFill>
        <p:spPr bwMode="auto">
          <a:xfrm>
            <a:off x="1447800" y="2667000"/>
            <a:ext cx="6019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sphotos.ak.fbcdn.net/photos-ak-sf2p/v323/84/94/506853288/n506853288_1352637_705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28600" y="646113"/>
            <a:ext cx="4953000" cy="6124575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Rev. Biju P. Simon , Convener</a:t>
            </a:r>
          </a:p>
          <a:p>
            <a:pPr eaLnBrk="1" hangingPunct="1">
              <a:defRPr/>
            </a:pPr>
            <a:endParaRPr lang="en-US" alt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Members: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Ms. Pushpa Samuel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Ron Jacob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Mathew Thomas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Mrs. Sherry Mathew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Benny Philip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Shibu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P. John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Abraham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Alex Mathew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Mrs. Annie George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Prakash Abraham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Sean George</a:t>
            </a:r>
          </a:p>
        </p:txBody>
      </p: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1981200" y="23813"/>
            <a:ext cx="5943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Neighborhood Mission</a:t>
            </a:r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sphotos.ak.fbcdn.net/photos-ak-sf2p/v183/201/98/1075883484/n1075883484_30023679_677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13420"/>
          <a:stretch>
            <a:fillRect/>
          </a:stretch>
        </p:blipFill>
        <p:spPr bwMode="auto">
          <a:xfrm>
            <a:off x="1752600" y="1524000"/>
            <a:ext cx="5867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371600"/>
          </a:xfrm>
        </p:spPr>
        <p:txBody>
          <a:bodyPr/>
          <a:lstStyle/>
          <a:p>
            <a:pPr algn="ctr" eaLnBrk="1" hangingPunct="1"/>
            <a:r>
              <a:rPr lang="en-US" altLang="en-US" sz="3600" b="1" smtClean="0">
                <a:solidFill>
                  <a:schemeClr val="bg1"/>
                </a:solidFill>
                <a:latin typeface="Californian FB" pitchFamily="18" charset="0"/>
                <a:cs typeface="Times New Roman" pitchFamily="18" charset="0"/>
              </a:rPr>
              <a:t>Neighborhood Missions: </a:t>
            </a:r>
            <a:br>
              <a:rPr lang="en-US" altLang="en-US" sz="3600" b="1" smtClean="0">
                <a:solidFill>
                  <a:schemeClr val="bg1"/>
                </a:solidFill>
                <a:latin typeface="Californian FB" pitchFamily="18" charset="0"/>
                <a:cs typeface="Times New Roman" pitchFamily="18" charset="0"/>
              </a:rPr>
            </a:br>
            <a:r>
              <a:rPr lang="en-US" altLang="en-US" sz="3600" b="1" smtClean="0">
                <a:solidFill>
                  <a:schemeClr val="bg1"/>
                </a:solidFill>
                <a:latin typeface="Californian FB" pitchFamily="18" charset="0"/>
              </a:rPr>
              <a:t>Medical Mission</a:t>
            </a:r>
            <a:r>
              <a:rPr lang="en-US" altLang="en-US" b="1" smtClean="0">
                <a:solidFill>
                  <a:schemeClr val="bg1"/>
                </a:solidFill>
              </a:rPr>
              <a:t/>
            </a:r>
            <a:br>
              <a:rPr lang="en-US" altLang="en-US" b="1" smtClean="0">
                <a:solidFill>
                  <a:schemeClr val="bg1"/>
                </a:solidFill>
              </a:rPr>
            </a:br>
            <a:endParaRPr lang="en-US" altLang="en-US" sz="28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4" name="Content Placeholder 1"/>
          <p:cNvSpPr>
            <a:spLocks noGrp="1"/>
          </p:cNvSpPr>
          <p:nvPr>
            <p:ph idx="1"/>
          </p:nvPr>
        </p:nvSpPr>
        <p:spPr>
          <a:xfrm>
            <a:off x="838200" y="5312229"/>
            <a:ext cx="7467600" cy="14478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Addresses the medical needs in the mission </a:t>
            </a:r>
          </a:p>
          <a:p>
            <a:pPr algn="ctr" eaLnBrk="1" hangingPunct="1">
              <a:buFont typeface="Arial" charset="0"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fields of the Mar Thoma Church while </a:t>
            </a:r>
          </a:p>
          <a:p>
            <a:pPr algn="ctr" eaLnBrk="1" hangingPunct="1">
              <a:buFont typeface="Arial" charset="0"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proclaiming the Gospel</a:t>
            </a:r>
          </a:p>
          <a:p>
            <a:pPr eaLnBrk="1" hangingPunct="1">
              <a:buFont typeface="Wingdings 3" pitchFamily="18" charset="2"/>
              <a:buNone/>
            </a:pPr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3" pitchFamily="18" charset="2"/>
              <a:buNone/>
            </a:pPr>
            <a:endParaRPr lang="en-US" altLang="en-US" sz="1400" dirty="0" smtClean="0"/>
          </a:p>
          <a:p>
            <a:pPr eaLnBrk="1" hangingPunct="1">
              <a:buFont typeface="Wingdings 3" pitchFamily="18" charset="2"/>
              <a:buNone/>
            </a:pPr>
            <a:endParaRPr lang="en-US" altLang="en-US" sz="1400" dirty="0" smtClean="0"/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media-2.web.britannica.com/eb-media/84/117884-004-7F183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itle 2"/>
          <p:cNvSpPr>
            <a:spLocks noGrp="1"/>
          </p:cNvSpPr>
          <p:nvPr>
            <p:ph type="title"/>
          </p:nvPr>
        </p:nvSpPr>
        <p:spPr>
          <a:xfrm>
            <a:off x="1600200" y="76200"/>
            <a:ext cx="6324600" cy="1600200"/>
          </a:xfrm>
          <a:solidFill>
            <a:schemeClr val="bg1">
              <a:alpha val="65881"/>
            </a:schemeClr>
          </a:solidFill>
        </p:spPr>
        <p:txBody>
          <a:bodyPr rtlCol="0">
            <a:normAutofit fontScale="90000"/>
          </a:bodyPr>
          <a:lstStyle/>
          <a:p>
            <a:pPr algn="ctr" defTabSz="457207" eaLnBrk="1" fontAlgn="auto" hangingPunct="1">
              <a:spcAft>
                <a:spcPts val="0"/>
              </a:spcAft>
              <a:defRPr/>
            </a:pPr>
            <a:r>
              <a:rPr lang="en-US" altLang="en-US" sz="4000" b="1" dirty="0" smtClean="0">
                <a:latin typeface="Californian FB" panose="0207040306080B030204" pitchFamily="18" charset="0"/>
              </a:rPr>
              <a:t>Neighborhood Missions: </a:t>
            </a:r>
            <a:br>
              <a:rPr lang="en-US" altLang="en-US" sz="4000" b="1" dirty="0" smtClean="0">
                <a:latin typeface="Californian FB" panose="0207040306080B030204" pitchFamily="18" charset="0"/>
              </a:rPr>
            </a:br>
            <a:r>
              <a:rPr lang="en-US" altLang="en-US" sz="4000" b="1" dirty="0" smtClean="0">
                <a:latin typeface="Californian FB" panose="0207040306080B030204" pitchFamily="18" charset="0"/>
              </a:rPr>
              <a:t>Campus Ministry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campus@marthomamission.com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685800" y="4872038"/>
            <a:ext cx="78486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Focuses its efforts to keep students engaged in their faith during their college career and to provide training to high school students preparing to enter college</a:t>
            </a:r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itle 2"/>
          <p:cNvSpPr>
            <a:spLocks noGrp="1"/>
          </p:cNvSpPr>
          <p:nvPr>
            <p:ph type="title"/>
          </p:nvPr>
        </p:nvSpPr>
        <p:spPr>
          <a:xfrm>
            <a:off x="228600" y="304800"/>
            <a:ext cx="8382000" cy="1143000"/>
          </a:xfrm>
        </p:spPr>
        <p:txBody>
          <a:bodyPr rtlCol="0">
            <a:normAutofit fontScale="90000"/>
          </a:bodyPr>
          <a:lstStyle/>
          <a:p>
            <a:pPr algn="ctr" defTabSz="457207" eaLnBrk="1" fontAlgn="auto" hangingPunct="1">
              <a:spcAft>
                <a:spcPts val="0"/>
              </a:spcAft>
              <a:defRPr/>
            </a:pP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Neighborhood Missions: </a:t>
            </a:r>
            <a:b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b="1" dirty="0" smtClean="0">
                <a:solidFill>
                  <a:schemeClr val="bg1"/>
                </a:solidFill>
                <a:latin typeface="Californian FB" panose="0207040306080B030204" pitchFamily="18" charset="0"/>
                <a:cs typeface="Times New Roman" panose="02020603050405020304" pitchFamily="18" charset="0"/>
              </a:rPr>
              <a:t>Prison Ministry</a:t>
            </a:r>
            <a:r>
              <a:rPr lang="en-US" altLang="en-US" dirty="0" smtClean="0">
                <a:solidFill>
                  <a:schemeClr val="bg1"/>
                </a:solidFill>
              </a:rPr>
              <a:t/>
            </a:r>
            <a:br>
              <a:rPr lang="en-US" altLang="en-US" dirty="0" smtClean="0">
                <a:solidFill>
                  <a:schemeClr val="bg1"/>
                </a:solidFill>
              </a:rPr>
            </a:br>
            <a:endParaRPr lang="en-US" altLang="en-US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1" name="Content Placeholder 1"/>
          <p:cNvSpPr>
            <a:spLocks noGrp="1"/>
          </p:cNvSpPr>
          <p:nvPr>
            <p:ph idx="1"/>
          </p:nvPr>
        </p:nvSpPr>
        <p:spPr>
          <a:xfrm>
            <a:off x="4648200" y="2376488"/>
            <a:ext cx="4191000" cy="36576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Develops ways that our Diocese can support and assist those in prison and their families develop a personal relationship with Jesus Christ.</a:t>
            </a:r>
          </a:p>
          <a:p>
            <a:pPr eaLnBrk="1" hangingPunct="1">
              <a:buFont typeface="Wingdings 3" pitchFamily="18" charset="2"/>
              <a:buNone/>
            </a:pPr>
            <a:endParaRPr lang="en-US" altLang="en-US" sz="1400" smtClean="0"/>
          </a:p>
          <a:p>
            <a:pPr eaLnBrk="1" hangingPunct="1">
              <a:buFont typeface="Wingdings 3" pitchFamily="18" charset="2"/>
              <a:buNone/>
            </a:pPr>
            <a:endParaRPr lang="en-US" altLang="en-US" sz="1400" smtClean="0"/>
          </a:p>
        </p:txBody>
      </p:sp>
      <p:pic>
        <p:nvPicPr>
          <p:cNvPr id="43012" name="Picture 2" descr="http://homefellowshipnetwork.com/images/Prison_Minist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2209800"/>
            <a:ext cx="46005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7620000" cy="990600"/>
          </a:xfrm>
        </p:spPr>
        <p:txBody>
          <a:bodyPr/>
          <a:lstStyle/>
          <a:p>
            <a:pPr algn="ctr" eaLnBrk="1" hangingPunct="1"/>
            <a:r>
              <a:rPr lang="en-US" altLang="en-US" sz="4000" b="1" smtClean="0">
                <a:solidFill>
                  <a:schemeClr val="bg1"/>
                </a:solidFill>
                <a:latin typeface="Californian FB" pitchFamily="18" charset="0"/>
              </a:rPr>
              <a:t>Suvishesha Nidhi (Mission Fund)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956175" cy="2214563"/>
          </a:xfrm>
        </p:spPr>
        <p:txBody>
          <a:bodyPr/>
          <a:lstStyle/>
          <a:p>
            <a:pPr marL="0" indent="0" algn="ctr">
              <a:buFont typeface="Wingdings 3" pitchFamily="18" charset="2"/>
              <a:buNone/>
            </a:pPr>
            <a:r>
              <a:rPr lang="en-US" sz="2800" b="1" smtClean="0"/>
              <a:t>Sunday, August 3, 2014</a:t>
            </a:r>
          </a:p>
          <a:p>
            <a:pPr marL="0" indent="0" algn="ctr">
              <a:buFont typeface="Wingdings 3" pitchFamily="18" charset="2"/>
              <a:buNone/>
            </a:pPr>
            <a:endParaRPr lang="en-US" sz="2800" smtClean="0"/>
          </a:p>
          <a:p>
            <a:pPr marL="0" indent="0" algn="ctr">
              <a:buFont typeface="Wingdings 3" pitchFamily="18" charset="2"/>
              <a:buNone/>
            </a:pPr>
            <a:r>
              <a:rPr lang="en-US" sz="2800" smtClean="0"/>
              <a:t>The collection of the Diocese for mission work. Donate $1/month for a total of $12/year per earning member</a:t>
            </a:r>
          </a:p>
          <a:p>
            <a:pPr marL="0" indent="0" algn="ctr">
              <a:buFont typeface="Wingdings 3" pitchFamily="18" charset="2"/>
              <a:buNone/>
            </a:pPr>
            <a:endParaRPr lang="en-US" sz="2800" smtClean="0"/>
          </a:p>
          <a:p>
            <a:pPr marL="0" indent="0" algn="ctr">
              <a:buFont typeface="Wingdings 3" pitchFamily="18" charset="2"/>
              <a:buNone/>
            </a:pPr>
            <a:endParaRPr lang="en-US" sz="2800" smtClean="0"/>
          </a:p>
        </p:txBody>
      </p:sp>
      <p:pic>
        <p:nvPicPr>
          <p:cNvPr id="44036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05000"/>
            <a:ext cx="426720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Content Placeholder 2"/>
          <p:cNvSpPr txBox="1">
            <a:spLocks/>
          </p:cNvSpPr>
          <p:nvPr/>
        </p:nvSpPr>
        <p:spPr bwMode="auto">
          <a:xfrm>
            <a:off x="4303713" y="4602163"/>
            <a:ext cx="495617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en-US" sz="2800" b="1">
                <a:latin typeface="Century Gothic" pitchFamily="34" charset="0"/>
              </a:rPr>
              <a:t>Mrs. Susan Koshy, Convener</a:t>
            </a:r>
          </a:p>
          <a:p>
            <a:pPr algn="ctr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en-US" sz="2800" b="1">
                <a:latin typeface="Century Gothic" pitchFamily="34" charset="0"/>
              </a:rPr>
              <a:t>Rev. Christopher Phil Daniel</a:t>
            </a:r>
          </a:p>
          <a:p>
            <a:pPr algn="ctr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en-US" sz="2800" b="1">
                <a:latin typeface="Century Gothic" pitchFamily="34" charset="0"/>
              </a:rPr>
              <a:t>Dr. John K. Thomas</a:t>
            </a:r>
          </a:p>
        </p:txBody>
      </p:sp>
    </p:spTree>
  </p:cSld>
  <p:clrMapOvr>
    <a:masterClrMapping/>
  </p:clrMapOvr>
  <p:transition spd="slow" advTm="6000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7620000" cy="990600"/>
          </a:xfrm>
        </p:spPr>
        <p:txBody>
          <a:bodyPr/>
          <a:lstStyle/>
          <a:p>
            <a:pPr algn="ctr" eaLnBrk="1" hangingPunct="1"/>
            <a:r>
              <a:rPr lang="en-US" altLang="en-US" sz="4000" b="1" smtClean="0">
                <a:solidFill>
                  <a:schemeClr val="bg1"/>
                </a:solidFill>
                <a:latin typeface="Californian FB" pitchFamily="18" charset="0"/>
              </a:rPr>
              <a:t>Going Green Initiative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956175" cy="2214563"/>
          </a:xfrm>
        </p:spPr>
        <p:txBody>
          <a:bodyPr/>
          <a:lstStyle/>
          <a:p>
            <a:pPr marL="0" indent="0" algn="ctr">
              <a:buFont typeface="Wingdings 3" pitchFamily="18" charset="2"/>
              <a:buNone/>
            </a:pPr>
            <a:r>
              <a:rPr lang="en-US" sz="2800" b="1" smtClean="0"/>
              <a:t>Diocesan Project in honor of Rt. Rev. Dr. Geevarghese Mar Theodosius’ Episcopal Silver Jubilee</a:t>
            </a:r>
            <a:endParaRPr lang="en-US" sz="2800" smtClean="0"/>
          </a:p>
        </p:txBody>
      </p:sp>
      <p:sp>
        <p:nvSpPr>
          <p:cNvPr id="45060" name="Content Placeholder 2"/>
          <p:cNvSpPr txBox="1">
            <a:spLocks/>
          </p:cNvSpPr>
          <p:nvPr/>
        </p:nvSpPr>
        <p:spPr bwMode="auto">
          <a:xfrm>
            <a:off x="25400" y="3011488"/>
            <a:ext cx="495617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en-US" sz="2800" b="1">
                <a:latin typeface="Century Gothic" pitchFamily="34" charset="0"/>
              </a:rPr>
              <a:t>Mr. Baby M. Samuel, Convener</a:t>
            </a:r>
          </a:p>
          <a:p>
            <a:pPr algn="ctr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en-US" sz="2800" b="1">
                <a:latin typeface="Century Gothic" pitchFamily="34" charset="0"/>
              </a:rPr>
              <a:t>Ms. Shaina Varghese</a:t>
            </a:r>
          </a:p>
          <a:p>
            <a:pPr algn="ctr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en-US" sz="2800" b="1">
                <a:latin typeface="Century Gothic" pitchFamily="34" charset="0"/>
              </a:rPr>
              <a:t>Mrs. Kusumam Titus</a:t>
            </a:r>
          </a:p>
          <a:p>
            <a:pPr algn="ctr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en-US" sz="2800" b="1">
                <a:latin typeface="Century Gothic" pitchFamily="34" charset="0"/>
              </a:rPr>
              <a:t>Mr. Renoy Kurien</a:t>
            </a:r>
          </a:p>
          <a:p>
            <a:pPr algn="ctr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en-US" sz="2800" b="1">
                <a:latin typeface="Century Gothic" pitchFamily="34" charset="0"/>
              </a:rPr>
              <a:t>Mr. Thomas Abraham</a:t>
            </a:r>
          </a:p>
        </p:txBody>
      </p:sp>
      <p:pic>
        <p:nvPicPr>
          <p:cNvPr id="45061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0300" y="19050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7620000" cy="990600"/>
          </a:xfrm>
        </p:spPr>
        <p:txBody>
          <a:bodyPr/>
          <a:lstStyle/>
          <a:p>
            <a:pPr algn="ctr" eaLnBrk="1" hangingPunct="1"/>
            <a:r>
              <a:rPr lang="en-US" altLang="en-US" sz="4000" b="1" smtClean="0">
                <a:solidFill>
                  <a:schemeClr val="bg1"/>
                </a:solidFill>
                <a:latin typeface="Californian FB" pitchFamily="18" charset="0"/>
              </a:rPr>
              <a:t>Clergy Higher Studies</a:t>
            </a:r>
          </a:p>
        </p:txBody>
      </p:sp>
      <p:sp>
        <p:nvSpPr>
          <p:cNvPr id="46083" name="Content Placeholder 2"/>
          <p:cNvSpPr txBox="1">
            <a:spLocks/>
          </p:cNvSpPr>
          <p:nvPr/>
        </p:nvSpPr>
        <p:spPr bwMode="auto">
          <a:xfrm>
            <a:off x="0" y="1676400"/>
            <a:ext cx="495617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en-US" sz="2800" b="1">
                <a:latin typeface="Century Gothic" pitchFamily="34" charset="0"/>
              </a:rPr>
              <a:t>Rev. Dennis Abraham, Convener</a:t>
            </a:r>
          </a:p>
          <a:p>
            <a:pPr algn="ctr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en-US" sz="2800" b="1">
                <a:latin typeface="Century Gothic" pitchFamily="34" charset="0"/>
              </a:rPr>
              <a:t>Dr. Mathew T. Thomas</a:t>
            </a:r>
          </a:p>
          <a:p>
            <a:pPr algn="ctr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en-US" sz="2800" b="1">
                <a:latin typeface="Century Gothic" pitchFamily="34" charset="0"/>
              </a:rPr>
              <a:t>Mrs. Mariamma Abraham</a:t>
            </a:r>
          </a:p>
        </p:txBody>
      </p:sp>
      <p:pic>
        <p:nvPicPr>
          <p:cNvPr id="46084" name="Picture 3"/>
          <p:cNvPicPr>
            <a:picLocks noChangeAspect="1"/>
          </p:cNvPicPr>
          <p:nvPr/>
        </p:nvPicPr>
        <p:blipFill>
          <a:blip r:embed="rId2" cstate="print"/>
          <a:srcRect l="5095" t="10001" r="6544" b="14444"/>
          <a:stretch>
            <a:fillRect/>
          </a:stretch>
        </p:blipFill>
        <p:spPr bwMode="auto">
          <a:xfrm>
            <a:off x="4956175" y="1936750"/>
            <a:ext cx="35052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1"/>
          <p:cNvSpPr txBox="1">
            <a:spLocks/>
          </p:cNvSpPr>
          <p:nvPr/>
        </p:nvSpPr>
        <p:spPr bwMode="auto">
          <a:xfrm>
            <a:off x="5218113" y="3505200"/>
            <a:ext cx="3621087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4800" dirty="0" smtClean="0">
                <a:latin typeface="+mj-lt"/>
                <a:cs typeface="Times New Roman" pitchFamily="18" charset="0"/>
              </a:rPr>
              <a:t>Mar </a:t>
            </a:r>
            <a:r>
              <a:rPr lang="en-US" sz="4800" dirty="0" err="1" smtClean="0">
                <a:latin typeface="+mj-lt"/>
                <a:cs typeface="Times New Roman" pitchFamily="18" charset="0"/>
              </a:rPr>
              <a:t>Thoma</a:t>
            </a:r>
            <a:endParaRPr lang="en-US" sz="4800" dirty="0" smtClean="0">
              <a:latin typeface="+mj-lt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4800" dirty="0" smtClean="0">
                <a:latin typeface="+mj-lt"/>
                <a:cs typeface="Times New Roman" pitchFamily="18" charset="0"/>
              </a:rPr>
              <a:t>Messenger</a:t>
            </a:r>
            <a:endParaRPr lang="en-US" sz="4800" dirty="0">
              <a:latin typeface="+mj-lt"/>
              <a:cs typeface="Times New Roman" pitchFamily="18" charset="0"/>
            </a:endParaRPr>
          </a:p>
        </p:txBody>
      </p:sp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3246438" y="5878513"/>
            <a:ext cx="5897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cs typeface="Times New Roman" pitchFamily="18" charset="0"/>
              </a:rPr>
              <a:t>CELEBRATING ITS 32nd YEAR OF PUBLICATION	</a:t>
            </a:r>
          </a:p>
        </p:txBody>
      </p:sp>
      <p:pic>
        <p:nvPicPr>
          <p:cNvPr id="47108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3657600"/>
            <a:ext cx="1620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6913" y="3657600"/>
            <a:ext cx="1600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0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9950" y="1828800"/>
            <a:ext cx="15113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1" name="Picture 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0"/>
            <a:ext cx="15573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2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3950" y="1795463"/>
            <a:ext cx="1498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3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49763" y="1828800"/>
            <a:ext cx="14652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4" name="Picture 3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94025" y="1828800"/>
            <a:ext cx="147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5" name="Picture 3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7000" y="1828800"/>
            <a:ext cx="15986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6" name="Picture 3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7950" y="0"/>
            <a:ext cx="1493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7" name="Picture 3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90488" y="1828800"/>
            <a:ext cx="155892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8" name="Picture 4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3779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9" name="Picture 4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71788" y="0"/>
            <a:ext cx="14922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20" name="Picture 4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64038" y="0"/>
            <a:ext cx="15811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21" name="Picture 4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11313" y="365760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latin typeface="Californian FB" pitchFamily="18" charset="0"/>
              </a:rPr>
              <a:t>MESSENGER THROUGH YEARS</a:t>
            </a:r>
          </a:p>
        </p:txBody>
      </p:sp>
      <p:graphicFrame>
        <p:nvGraphicFramePr>
          <p:cNvPr id="48131" name="Content Placeholder 3"/>
          <p:cNvGraphicFramePr>
            <a:graphicFrameLocks/>
          </p:cNvGraphicFramePr>
          <p:nvPr/>
        </p:nvGraphicFramePr>
        <p:xfrm>
          <a:off x="228600" y="1981200"/>
          <a:ext cx="8747125" cy="439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Chart" r:id="rId4" imgW="8754615" imgH="4395597" progId="Excel.Chart.8">
                  <p:embed/>
                </p:oleObj>
              </mc:Choice>
              <mc:Fallback>
                <p:oleObj name="Chart" r:id="rId4" imgW="8754615" imgH="4395597" progId="Excel.Chart.8">
                  <p:embed/>
                  <p:pic>
                    <p:nvPicPr>
                      <p:cNvPr id="0" name="Content Placeholder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81200"/>
                        <a:ext cx="8747125" cy="439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3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304800" y="304800"/>
            <a:ext cx="8610600" cy="17954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65760" indent="-256032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en-US" sz="176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>Diocesan Bishop</a:t>
            </a:r>
          </a:p>
          <a:p>
            <a:pPr marL="365760" indent="-256032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endParaRPr lang="en-US" sz="11200" b="1" dirty="0">
              <a:solidFill>
                <a:schemeClr val="bg1"/>
              </a:solidFill>
              <a:latin typeface="Californian FB" pitchFamily="18" charset="0"/>
              <a:cs typeface="+mn-cs"/>
            </a:endParaRPr>
          </a:p>
          <a:p>
            <a:pPr marL="365760" indent="-256032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en-US" sz="112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>Rt. Rev. Dr. Geevarghese Mar Theodosius </a:t>
            </a:r>
          </a:p>
          <a:p>
            <a:pPr marL="365760" indent="-256032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en-US" sz="112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>Episcopa</a:t>
            </a:r>
            <a:r>
              <a:rPr lang="en-US" sz="11200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/>
            </a:r>
            <a:br>
              <a:rPr lang="en-US" sz="11200" dirty="0">
                <a:solidFill>
                  <a:schemeClr val="bg1"/>
                </a:solidFill>
                <a:latin typeface="Californian FB" pitchFamily="18" charset="0"/>
                <a:cs typeface="+mn-cs"/>
              </a:rPr>
            </a:br>
            <a:endParaRPr lang="en-US" sz="11200" dirty="0">
              <a:solidFill>
                <a:schemeClr val="bg1"/>
              </a:solidFill>
              <a:latin typeface="Californian FB" pitchFamily="18" charset="0"/>
              <a:cs typeface="+mn-cs"/>
            </a:endParaRPr>
          </a:p>
          <a:p>
            <a:pPr marL="365760" indent="-256032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endParaRPr lang="en-US" sz="2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 cstate="print"/>
          <a:srcRect l="1299"/>
          <a:stretch>
            <a:fillRect/>
          </a:stretch>
        </p:blipFill>
        <p:spPr bwMode="auto">
          <a:xfrm>
            <a:off x="3200400" y="2438400"/>
            <a:ext cx="2971800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Mar Thoma Messenger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</p:spPr>
        <p:txBody>
          <a:bodyPr rtlCol="0">
            <a:normAutofit fontScale="85000" lnSpcReduction="20000"/>
          </a:bodyPr>
          <a:lstStyle/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dirty="0"/>
              <a:t>Current Subscribers: 3,000</a:t>
            </a: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dirty="0"/>
              <a:t>Number of Issues Per Year: </a:t>
            </a:r>
            <a:r>
              <a:rPr lang="en-US" dirty="0" smtClean="0"/>
              <a:t>Four </a:t>
            </a:r>
            <a:r>
              <a:rPr lang="en-US" dirty="0"/>
              <a:t>(4) - A Quarterly Publication</a:t>
            </a: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dirty="0" smtClean="0"/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dirty="0"/>
              <a:t>Articles, Youth Corner, Kid’s Corner With Photos</a:t>
            </a: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dirty="0"/>
              <a:t>Diocesan Bishop’s Message, Metropolitan’s Message, Bible Study, and Editorial</a:t>
            </a: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dirty="0"/>
              <a:t>News from Parish and Organizations With </a:t>
            </a:r>
            <a:r>
              <a:rPr lang="en-US" dirty="0" smtClean="0"/>
              <a:t>Photos</a:t>
            </a: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dirty="0" smtClean="0"/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b="1" u="sng" dirty="0"/>
              <a:t>SUBSCRIPTION RATES</a:t>
            </a: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b="1" dirty="0" smtClean="0"/>
              <a:t>Two </a:t>
            </a:r>
            <a:r>
              <a:rPr lang="en-US" b="1" dirty="0"/>
              <a:t>Years-$25 (Canada $25, UK £12)</a:t>
            </a: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b="1" dirty="0"/>
              <a:t>Five Years-$60 (Canada $60, UK £30)</a:t>
            </a: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b="1" dirty="0"/>
              <a:t>Life Membership - $300/UK £180</a:t>
            </a:r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dirty="0"/>
          </a:p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991600" cy="1143000"/>
          </a:xfrm>
        </p:spPr>
        <p:txBody>
          <a:bodyPr rtlCol="0">
            <a:normAutofit fontScale="90000"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altLang="en-US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>PLEASE SUBSCRIBE TO MESSENGER</a:t>
            </a:r>
          </a:p>
        </p:txBody>
      </p:sp>
      <p:pic>
        <p:nvPicPr>
          <p:cNvPr id="50179" name="Content Placeholder 3" descr="Please subsribe to messenger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29403"/>
          <a:stretch/>
        </p:blipFill>
        <p:spPr>
          <a:xfrm>
            <a:off x="2590800" y="1447800"/>
            <a:ext cx="3981450" cy="3659187"/>
          </a:xfrm>
        </p:spPr>
      </p:pic>
      <p:sp>
        <p:nvSpPr>
          <p:cNvPr id="2" name="TextBox 1"/>
          <p:cNvSpPr txBox="1"/>
          <p:nvPr/>
        </p:nvSpPr>
        <p:spPr>
          <a:xfrm>
            <a:off x="2590800" y="5106987"/>
            <a:ext cx="3981450" cy="954107"/>
          </a:xfrm>
          <a:prstGeom prst="rect">
            <a:avLst/>
          </a:prstGeom>
          <a:solidFill>
            <a:srgbClr val="B52023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Impact" panose="020B0806030902050204" pitchFamily="34" charset="0"/>
              </a:rPr>
              <a:t>PLEASE SUBSCRIBE TO </a:t>
            </a:r>
          </a:p>
          <a:p>
            <a:r>
              <a:rPr lang="en-US" sz="2800" dirty="0" smtClean="0">
                <a:latin typeface="Impact" panose="020B0806030902050204" pitchFamily="34" charset="0"/>
              </a:rPr>
              <a:t>MAR THOMA MESSENGER!</a:t>
            </a:r>
            <a:endParaRPr lang="en-US" sz="28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6705600" cy="8382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bg1"/>
                </a:solidFill>
                <a:latin typeface="Californian FB" pitchFamily="18" charset="0"/>
              </a:rPr>
              <a:t>        EDITORIAL BOARD		</a:t>
            </a:r>
          </a:p>
        </p:txBody>
      </p:sp>
      <p:pic>
        <p:nvPicPr>
          <p:cNvPr id="51203" name="Content Placeholder 7" descr="180px-StJohnsAshfield_StainedGlass_GoodShepherd_Fa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76850" y="2209800"/>
            <a:ext cx="3276600" cy="3276600"/>
          </a:xfrm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228600" y="1027113"/>
            <a:ext cx="91440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Rt. Rev. Dr.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Geevarghese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 Theodosius 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Patron, Diocesan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Episcopa</a:t>
            </a:r>
            <a:endParaRPr lang="en-US" alt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Binoy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 .Thomas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Diocesan Secretary</a:t>
            </a:r>
          </a:p>
          <a:p>
            <a:pPr eaLnBrk="1" hangingPunct="1"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Mathew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T.Thomas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Chief Editor</a:t>
            </a:r>
          </a:p>
          <a:p>
            <a:pPr eaLnBrk="1" hangingPunct="1">
              <a:defRPr/>
            </a:pPr>
            <a:endParaRPr lang="en-US" alt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 Editors: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Santhosh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Abraham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George Sam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Nancy George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Maliacal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 Laila Alex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 Mary Varghese </a:t>
            </a:r>
          </a:p>
        </p:txBody>
      </p:sp>
    </p:spTree>
  </p:cSld>
  <p:clrMapOvr>
    <a:masterClrMapping/>
  </p:clrMapOvr>
  <p:transition spd="slow" advTm="3000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Content Placeholder 3" descr="old orthodox church in gree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241800" cy="6858000"/>
          </a:xfrm>
        </p:spPr>
      </p:pic>
      <p:sp>
        <p:nvSpPr>
          <p:cNvPr id="52227" name="Rectangle 6"/>
          <p:cNvSpPr>
            <a:spLocks noChangeArrowheads="1"/>
          </p:cNvSpPr>
          <p:nvPr/>
        </p:nvSpPr>
        <p:spPr bwMode="auto">
          <a:xfrm>
            <a:off x="4812844" y="1066800"/>
            <a:ext cx="3672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4400" b="1" dirty="0">
                <a:solidFill>
                  <a:schemeClr val="bg1"/>
                </a:solidFill>
                <a:latin typeface="Californian FB" pitchFamily="18" charset="0"/>
              </a:rPr>
              <a:t>MANAGING </a:t>
            </a:r>
          </a:p>
          <a:p>
            <a:pPr algn="ctr" eaLnBrk="1" hangingPunct="1"/>
            <a:r>
              <a:rPr lang="en-US" altLang="en-US" sz="4400" b="1" dirty="0" smtClean="0">
                <a:solidFill>
                  <a:schemeClr val="bg1"/>
                </a:solidFill>
                <a:latin typeface="Californian FB" pitchFamily="18" charset="0"/>
              </a:rPr>
              <a:t>COMMITTEE</a:t>
            </a:r>
            <a:endParaRPr lang="en-US" altLang="en-US" sz="4400" b="1" dirty="0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4376738" y="2738438"/>
            <a:ext cx="490220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Binoy J. Thomas, Convener</a:t>
            </a:r>
          </a:p>
          <a:p>
            <a:pPr eaLnBrk="1" hangingPunct="1"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Philip Thomas, Diocesan Treasurer</a:t>
            </a:r>
          </a:p>
          <a:p>
            <a:pPr eaLnBrk="1" hangingPunct="1">
              <a:defRPr/>
            </a:pPr>
            <a:endParaRPr lang="en-US" alt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Samuel K. Samuel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Jaffey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Chacko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Zachariah Mathew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T.A. Mathew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Georgey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Mathews </a:t>
            </a:r>
          </a:p>
          <a:p>
            <a:pPr eaLnBrk="1" hangingPunct="1">
              <a:defRPr/>
            </a:pPr>
            <a:endParaRPr lang="en-US" alt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1"/>
          <p:cNvSpPr txBox="1">
            <a:spLocks/>
          </p:cNvSpPr>
          <p:nvPr/>
        </p:nvSpPr>
        <p:spPr bwMode="auto">
          <a:xfrm>
            <a:off x="2827338" y="3575050"/>
            <a:ext cx="63166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4800" dirty="0" smtClean="0">
                <a:latin typeface="+mj-lt"/>
                <a:cs typeface="Times New Roman" pitchFamily="18" charset="0"/>
              </a:rPr>
              <a:t>Mar Thoma</a:t>
            </a:r>
            <a:r>
              <a:rPr lang="en-US" sz="4800" dirty="0">
                <a:latin typeface="+mj-lt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+mj-lt"/>
                <a:cs typeface="Times New Roman" pitchFamily="18" charset="0"/>
              </a:rPr>
              <a:t>Besorah</a:t>
            </a:r>
            <a:endParaRPr lang="en-US" sz="4800" dirty="0">
              <a:latin typeface="+mj-lt"/>
              <a:cs typeface="Times New Roman" pitchFamily="18" charset="0"/>
            </a:endParaRP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2830513" y="4630738"/>
            <a:ext cx="3894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cs typeface="Times New Roman" pitchFamily="18" charset="0"/>
              </a:rPr>
              <a:t>Official Publication of the Diocese</a:t>
            </a:r>
          </a:p>
        </p:txBody>
      </p:sp>
      <p:pic>
        <p:nvPicPr>
          <p:cNvPr id="5325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3552825"/>
            <a:ext cx="23749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1613" y="319088"/>
            <a:ext cx="248285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3363" y="319088"/>
            <a:ext cx="247650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8" y="319088"/>
            <a:ext cx="2441575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Rectangle 5"/>
          <p:cNvSpPr>
            <a:spLocks noChangeArrowheads="1"/>
          </p:cNvSpPr>
          <p:nvPr/>
        </p:nvSpPr>
        <p:spPr bwMode="auto">
          <a:xfrm>
            <a:off x="2827338" y="5257800"/>
            <a:ext cx="57769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Rev. Binoy J .Thomas</a:t>
            </a:r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Diocesan Secretary</a:t>
            </a:r>
          </a:p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Mathew T. Thomas</a:t>
            </a:r>
            <a:endParaRPr lang="en-US" altLang="en-US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Ms. Betty Vattakunnel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0" y="1143000"/>
            <a:ext cx="5486400" cy="1600200"/>
          </a:xfrm>
        </p:spPr>
        <p:txBody>
          <a:bodyPr rtlCol="0">
            <a:normAutofit fontScale="90000"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Californian FB" pitchFamily="18" charset="0"/>
              </a:rPr>
              <a:t>LITERATURE </a:t>
            </a:r>
            <a:br>
              <a:rPr lang="en-US" sz="6000" b="1" dirty="0" smtClean="0">
                <a:solidFill>
                  <a:schemeClr val="bg1"/>
                </a:solidFill>
                <a:latin typeface="Californian FB" pitchFamily="18" charset="0"/>
              </a:rPr>
            </a:br>
            <a:r>
              <a:rPr lang="en-US" sz="6000" b="1" dirty="0" smtClean="0">
                <a:solidFill>
                  <a:schemeClr val="bg1"/>
                </a:solidFill>
                <a:latin typeface="Californian FB" pitchFamily="18" charset="0"/>
              </a:rPr>
              <a:t>SOCIETY</a:t>
            </a:r>
            <a:endParaRPr lang="en-US" sz="6000" b="1" dirty="0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50179" name="Subtitle 2"/>
          <p:cNvSpPr>
            <a:spLocks noGrp="1"/>
          </p:cNvSpPr>
          <p:nvPr>
            <p:ph type="subTitle" idx="1"/>
          </p:nvPr>
        </p:nvSpPr>
        <p:spPr>
          <a:xfrm>
            <a:off x="3962400" y="3200400"/>
            <a:ext cx="4876800" cy="2514600"/>
          </a:xfrm>
        </p:spPr>
        <p:txBody>
          <a:bodyPr rtlCol="0">
            <a:normAutofit lnSpcReduction="10000"/>
          </a:bodyPr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Established in 1991 by: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Rev. Dr. Philipose Mar Chrysostom 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Valiya Metropolitan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Family Conference, Florida</a:t>
            </a:r>
          </a:p>
        </p:txBody>
      </p:sp>
      <p:pic>
        <p:nvPicPr>
          <p:cNvPr id="54276" name="Picture 2" descr="http://www.wayfaring.info/wp-content/uploads/2009/01/literature-2.jpg"/>
          <p:cNvPicPr>
            <a:picLocks noChangeAspect="1" noChangeArrowheads="1"/>
          </p:cNvPicPr>
          <p:nvPr/>
        </p:nvPicPr>
        <p:blipFill>
          <a:blip r:embed="rId2" cstate="print"/>
          <a:srcRect l="5769" b="3226"/>
          <a:stretch>
            <a:fillRect/>
          </a:stretch>
        </p:blipFill>
        <p:spPr bwMode="auto">
          <a:xfrm>
            <a:off x="0" y="0"/>
            <a:ext cx="373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ChangeArrowheads="1"/>
          </p:cNvSpPr>
          <p:nvPr/>
        </p:nvSpPr>
        <p:spPr bwMode="auto">
          <a:xfrm>
            <a:off x="381000" y="4114800"/>
            <a:ext cx="84582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Publication Board aims at publishing books, study materials, and organizing for the Diocese. In effectuating this, study materials on the various conference themes throughout the Diocese are organized on a thematic basis. </a:t>
            </a:r>
            <a:r>
              <a:rPr lang="en-US" altLang="en-US" sz="2800">
                <a:solidFill>
                  <a:schemeClr val="bg1"/>
                </a:solidFill>
              </a:rPr>
              <a:t/>
            </a:r>
            <a:br>
              <a:rPr lang="en-US" altLang="en-US" sz="2800">
                <a:solidFill>
                  <a:schemeClr val="bg1"/>
                </a:solidFill>
              </a:rPr>
            </a:b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-354013" y="304800"/>
            <a:ext cx="98123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>
                <a:solidFill>
                  <a:schemeClr val="bg1"/>
                </a:solidFill>
                <a:latin typeface="Californian FB" pitchFamily="18" charset="0"/>
              </a:rPr>
              <a:t>PUBLICATION BOARD</a:t>
            </a:r>
          </a:p>
        </p:txBody>
      </p:sp>
      <p:pic>
        <p:nvPicPr>
          <p:cNvPr id="55300" name="Picture 2" descr="Bigger Vision Books - Publishing books that aim to expand your percep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217613"/>
            <a:ext cx="4379913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bg1"/>
                </a:solidFill>
                <a:latin typeface="Californian FB" pitchFamily="18" charset="0"/>
              </a:rPr>
              <a:t>Literature Society: Activities</a:t>
            </a:r>
            <a:endParaRPr lang="en-US" altLang="en-US" sz="2200" b="1" smtClean="0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56323" name="Content Placeholder 1"/>
          <p:cNvSpPr>
            <a:spLocks noGrp="1"/>
          </p:cNvSpPr>
          <p:nvPr>
            <p:ph idx="1"/>
          </p:nvPr>
        </p:nvSpPr>
        <p:spPr>
          <a:xfrm>
            <a:off x="304800" y="1481138"/>
            <a:ext cx="8839200" cy="4767262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endParaRPr lang="en-US" altLang="en-US" sz="1400" smtClean="0"/>
          </a:p>
          <a:p>
            <a:pPr eaLnBrk="1" hangingPunct="1">
              <a:buFont typeface="Wingdings 3" pitchFamily="18" charset="2"/>
              <a:buNone/>
            </a:pPr>
            <a:endParaRPr lang="en-US" altLang="en-US" sz="1400" smtClean="0"/>
          </a:p>
        </p:txBody>
      </p:sp>
      <p:sp>
        <p:nvSpPr>
          <p:cNvPr id="56324" name="Content Placeholder 1"/>
          <p:cNvSpPr txBox="1">
            <a:spLocks/>
          </p:cNvSpPr>
          <p:nvPr/>
        </p:nvSpPr>
        <p:spPr bwMode="auto">
          <a:xfrm>
            <a:off x="304800" y="1676400"/>
            <a:ext cx="9829800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Arial" charset="0"/>
              <a:buChar char="•"/>
            </a:pPr>
            <a:endParaRPr lang="en-US" altLang="en-US" sz="2000">
              <a:solidFill>
                <a:schemeClr val="bg1"/>
              </a:solidFill>
              <a:latin typeface="Lucida Sans Unicode" pitchFamily="34" charset="0"/>
            </a:endParaRP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Arial" charset="0"/>
              <a:buChar char="•"/>
            </a:pP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Distribution of Sunday School materials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Arial" charset="0"/>
              <a:buChar char="•"/>
            </a:pP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Distribution and sale of Sabha Publications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Arial" charset="0"/>
              <a:buChar char="•"/>
            </a:pP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Sale of Bibles, Hymn Books, Worship Books, CDs, Audio Cassettes, Videos, etc…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Arial" charset="0"/>
              <a:buChar char="•"/>
            </a:pP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Distribution and sale of Christian literature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Arial" charset="0"/>
              <a:buChar char="•"/>
            </a:pP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Sale of Novelty items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Arial" charset="0"/>
              <a:buChar char="•"/>
            </a:pP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Distribution and sale of Diocesan publications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Arial" charset="0"/>
              <a:buChar char="•"/>
            </a:pPr>
            <a:endParaRPr lang="en-US" altLang="en-US" sz="140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Arial" charset="0"/>
              <a:buChar char="•"/>
            </a:pPr>
            <a:endParaRPr lang="en-US" altLang="en-US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6000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bg1"/>
                </a:solidFill>
                <a:latin typeface="Californian FB" pitchFamily="18" charset="0"/>
              </a:rPr>
              <a:t>Literature Society: Goals</a:t>
            </a:r>
            <a:endParaRPr lang="en-US" altLang="en-US" sz="2200" b="1" smtClean="0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57347" name="Content Placeholder 1"/>
          <p:cNvSpPr>
            <a:spLocks noGrp="1"/>
          </p:cNvSpPr>
          <p:nvPr>
            <p:ph idx="1"/>
          </p:nvPr>
        </p:nvSpPr>
        <p:spPr>
          <a:xfrm>
            <a:off x="304800" y="1481138"/>
            <a:ext cx="8839200" cy="4767262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endParaRPr lang="en-US" altLang="en-US" sz="1400" smtClean="0"/>
          </a:p>
          <a:p>
            <a:pPr eaLnBrk="1" hangingPunct="1">
              <a:buFont typeface="Wingdings 3" pitchFamily="18" charset="2"/>
              <a:buNone/>
            </a:pPr>
            <a:endParaRPr lang="en-US" altLang="en-US" sz="1400" smtClean="0"/>
          </a:p>
        </p:txBody>
      </p:sp>
      <p:sp>
        <p:nvSpPr>
          <p:cNvPr id="57348" name="Content Placeholder 1"/>
          <p:cNvSpPr txBox="1">
            <a:spLocks/>
          </p:cNvSpPr>
          <p:nvPr/>
        </p:nvSpPr>
        <p:spPr bwMode="auto">
          <a:xfrm>
            <a:off x="381000" y="4724400"/>
            <a:ext cx="8382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lang="en-US" altLang="en-US" sz="2000">
              <a:solidFill>
                <a:schemeClr val="bg1"/>
              </a:solidFill>
              <a:latin typeface="Lucida Sans Unicode" pitchFamily="34" charset="0"/>
            </a:endParaRP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n-US" altLang="en-US"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Have a store front of our own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n-US" altLang="en-US"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Establish libraries in churches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n-US" altLang="en-US"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Develop as a base for all printing and publications</a:t>
            </a:r>
          </a:p>
          <a:p>
            <a:pPr marL="365125" indent="-255588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endParaRPr lang="en-US" altLang="en-US" sz="1400">
              <a:latin typeface="Lucida Sans Unicode" pitchFamily="34" charset="0"/>
            </a:endParaRPr>
          </a:p>
        </p:txBody>
      </p:sp>
      <p:pic>
        <p:nvPicPr>
          <p:cNvPr id="57349" name="Picture 5" descr="3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 descr="35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00" y="1371600"/>
            <a:ext cx="4470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2"/>
          <p:cNvSpPr txBox="1">
            <a:spLocks noChangeArrowheads="1"/>
          </p:cNvSpPr>
          <p:nvPr/>
        </p:nvSpPr>
        <p:spPr bwMode="auto">
          <a:xfrm>
            <a:off x="3830638" y="1152525"/>
            <a:ext cx="571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SUBCOMMITTEE</a:t>
            </a:r>
          </a:p>
          <a:p>
            <a:pPr eaLnBrk="1" hangingPunct="1"/>
            <a:endParaRPr lang="en-US" altLang="en-US" sz="3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1" name="Picture 4" descr="http://www.sellingbooks.com/wp-content/uploads/2009/09/self-publishing-boo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1465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318000" y="1981200"/>
            <a:ext cx="484505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Philip Thomas, Convener</a:t>
            </a:r>
          </a:p>
          <a:p>
            <a:pPr eaLnBrk="1" hangingPunct="1">
              <a:defRPr/>
            </a:pP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C.V.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Simonkutty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Varghese P. Varghese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M. Thomas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Mrs. Daisy Thomas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Biju P. Simon</a:t>
            </a:r>
          </a:p>
        </p:txBody>
      </p:sp>
    </p:spTree>
  </p:cSld>
  <p:clrMapOvr>
    <a:masterClrMapping/>
  </p:clrMapOvr>
  <p:transition spd="slow" advTm="3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1989138" y="325438"/>
            <a:ext cx="4800600" cy="14509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65760" indent="-256032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en-US" sz="51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>Diocesan Secretary</a:t>
            </a:r>
          </a:p>
          <a:p>
            <a:pPr marL="365760" indent="-256032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en-US" sz="32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>Rev. Binoy J. Thomas</a:t>
            </a:r>
            <a:r>
              <a:rPr lang="en-US" sz="3200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Californian FB" pitchFamily="18" charset="0"/>
                <a:cs typeface="+mn-cs"/>
              </a:rPr>
            </a:br>
            <a:endParaRPr lang="en-US" sz="3200" dirty="0">
              <a:solidFill>
                <a:schemeClr val="bg1"/>
              </a:solidFill>
              <a:latin typeface="Californian FB" pitchFamily="18" charset="0"/>
              <a:cs typeface="+mn-cs"/>
            </a:endParaRPr>
          </a:p>
          <a:p>
            <a:pPr marL="365760" indent="-256032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endParaRPr lang="en-US" sz="2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1267" name="Picture 3" descr="C:\Users\Achen\Downloads\Rev.Binoy Photo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8688" y="1447800"/>
            <a:ext cx="1839912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1"/>
          <p:cNvSpPr txBox="1">
            <a:spLocks/>
          </p:cNvSpPr>
          <p:nvPr/>
        </p:nvSpPr>
        <p:spPr>
          <a:xfrm>
            <a:off x="1385888" y="3452813"/>
            <a:ext cx="5915025" cy="1600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65760" indent="-256032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en-US" sz="51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>Diocesan Treasurer</a:t>
            </a:r>
          </a:p>
          <a:p>
            <a:pPr marL="365760" indent="-256032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en-US" sz="32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>Mr. Philip Thomas</a:t>
            </a:r>
            <a:r>
              <a:rPr lang="en-US" sz="3200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Californian FB" pitchFamily="18" charset="0"/>
                <a:cs typeface="+mn-cs"/>
              </a:rPr>
            </a:br>
            <a:endParaRPr lang="en-US" sz="3200" dirty="0">
              <a:solidFill>
                <a:schemeClr val="bg1"/>
              </a:solidFill>
              <a:latin typeface="Californian FB" pitchFamily="18" charset="0"/>
              <a:cs typeface="+mn-cs"/>
            </a:endParaRPr>
          </a:p>
          <a:p>
            <a:pPr marL="365760" indent="-256032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endParaRPr lang="en-US" sz="2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1269" name="Picture 3" descr="C:\Users\Achen\Downloads\Philip Thom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548188"/>
            <a:ext cx="1828800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spli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ctrTitle"/>
          </p:nvPr>
        </p:nvSpPr>
        <p:spPr>
          <a:xfrm>
            <a:off x="4802188" y="1219200"/>
            <a:ext cx="4114800" cy="1525588"/>
          </a:xfrm>
        </p:spPr>
        <p:txBody>
          <a:bodyPr rtlCol="0">
            <a:normAutofit fontScale="90000"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altLang="en-US" sz="5100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>ECUMENICAL </a:t>
            </a:r>
            <a:br>
              <a:rPr lang="en-US" altLang="en-US" sz="5100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</a:br>
            <a:r>
              <a:rPr lang="en-US" altLang="en-US" sz="5100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>RELATIONS</a:t>
            </a:r>
          </a:p>
        </p:txBody>
      </p:sp>
      <p:sp>
        <p:nvSpPr>
          <p:cNvPr id="69635" name="Subtitle 2"/>
          <p:cNvSpPr>
            <a:spLocks noGrp="1"/>
          </p:cNvSpPr>
          <p:nvPr>
            <p:ph type="subTitle" idx="1"/>
          </p:nvPr>
        </p:nvSpPr>
        <p:spPr>
          <a:xfrm>
            <a:off x="5183188" y="3811588"/>
            <a:ext cx="3352800" cy="533400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Promoting Ecumenism</a:t>
            </a:r>
            <a:endParaRPr lang="en-US" alt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6" name="Picture 2" descr="http://stockbridge-umc.org/wp-content/uploads/2009/04/cross-and-ha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3"/>
          <p:cNvSpPr txBox="1">
            <a:spLocks noChangeArrowheads="1"/>
          </p:cNvSpPr>
          <p:nvPr/>
        </p:nvSpPr>
        <p:spPr bwMode="auto">
          <a:xfrm>
            <a:off x="1025525" y="5287963"/>
            <a:ext cx="7356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 Mar Thoma Church </a:t>
            </a:r>
          </a:p>
          <a:p>
            <a:pPr algn="ctr" eaLnBrk="1" hangingPunct="1"/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Representatives  at the 2014 NCC Meeting</a:t>
            </a:r>
          </a:p>
        </p:txBody>
      </p:sp>
      <p:pic>
        <p:nvPicPr>
          <p:cNvPr id="60419" name="Picture 4" descr="C:\Users\Achen\Downloads\photo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8600"/>
            <a:ext cx="6969125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 descr="http://www.faithinterface.com.au/wp-content/uploads/2013/04/COSAC_2013_Flyer_webpage-0.jpg"/>
          <p:cNvPicPr>
            <a:picLocks noChangeAspect="1" noChangeArrowheads="1"/>
          </p:cNvPicPr>
          <p:nvPr/>
        </p:nvPicPr>
        <p:blipFill>
          <a:blip r:embed="rId2" cstate="print"/>
          <a:srcRect l="40257" t="24847" r="29858" b="11520"/>
          <a:stretch>
            <a:fillRect/>
          </a:stretch>
        </p:blipFill>
        <p:spPr bwMode="auto">
          <a:xfrm>
            <a:off x="0" y="-9525"/>
            <a:ext cx="4572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Marthoma 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"/>
            <a:ext cx="12954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1"/>
          <p:cNvSpPr txBox="1">
            <a:spLocks/>
          </p:cNvSpPr>
          <p:nvPr/>
        </p:nvSpPr>
        <p:spPr bwMode="auto">
          <a:xfrm>
            <a:off x="4576763" y="228600"/>
            <a:ext cx="41100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600" dirty="0" smtClean="0">
                <a:latin typeface="+mj-lt"/>
                <a:cs typeface="Times New Roman" pitchFamily="18" charset="0"/>
              </a:rPr>
              <a:t>IT Fellowship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4576763" y="2971800"/>
            <a:ext cx="40338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cs typeface="Times New Roman" pitchFamily="18" charset="0"/>
              </a:rPr>
              <a:t>Leverage technology to further the ministry	of our diocese	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200" smtClean="0"/>
              <a:t>IT Fellowship </a:t>
            </a:r>
            <a:endParaRPr lang="en-US" altLang="en-US" smtClean="0"/>
          </a:p>
        </p:txBody>
      </p:sp>
      <p:sp>
        <p:nvSpPr>
          <p:cNvPr id="6246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en-US" altLang="en-US" smtClean="0"/>
              <a:t>-Establish a database of IT members	across the diocese	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en-US" altLang="en-US" smtClean="0"/>
              <a:t>-Assist the Diocese with digital communications	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en-US" altLang="en-US" smtClean="0"/>
              <a:t>-Implement the current video conferencing infrastructure in our	Diocese	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en-US" altLang="en-US" smtClean="0"/>
              <a:t>-Create video clips for Diocesan activities	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en-US" altLang="en-US" smtClean="0"/>
              <a:t>-Provide online content management for LEAD classes,	Sunday School, and other online communications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914400" y="4495800"/>
            <a:ext cx="7239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Rev. Binoy J. Thomas, Diocesan Secretary</a:t>
            </a:r>
          </a:p>
          <a:p>
            <a:pPr eaLnBrk="1" hangingPunct="1">
              <a:defRPr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Jorge Wilson, Convener</a:t>
            </a: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7" eaLnBrk="1" hangingPunct="1">
              <a:defRPr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Members:</a:t>
            </a:r>
          </a:p>
          <a:p>
            <a:pPr marL="3771900" lvl="7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Reji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Joseph</a:t>
            </a:r>
          </a:p>
          <a:p>
            <a:pPr marL="3771900" lvl="7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Eugene Sadhu</a:t>
            </a:r>
          </a:p>
          <a:p>
            <a:pPr marL="3771900" lvl="7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Benny Philip</a:t>
            </a:r>
          </a:p>
          <a:p>
            <a:pPr marL="3771900" lvl="7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Mr. Anil Thomas</a:t>
            </a: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ctr" eaLnBrk="1" hangingPunct="1"/>
            <a:r>
              <a:rPr lang="en-US" altLang="en-US" sz="4000" b="1" smtClean="0">
                <a:latin typeface="Californian FB" pitchFamily="18" charset="0"/>
              </a:rPr>
              <a:t>OUR CHURCH WEBSITES</a:t>
            </a:r>
            <a:r>
              <a:rPr lang="en-US" altLang="en-US" b="1" smtClean="0">
                <a:latin typeface="Californian FB" pitchFamily="18" charset="0"/>
              </a:rPr>
              <a:t>	</a:t>
            </a:r>
          </a:p>
        </p:txBody>
      </p:sp>
      <p:pic>
        <p:nvPicPr>
          <p:cNvPr id="63491" name="Content Placeholder 6" descr="Aranmula Vallamkal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05100" y="927100"/>
            <a:ext cx="3733800" cy="3111500"/>
          </a:xfrm>
        </p:spPr>
      </p:pic>
      <p:sp>
        <p:nvSpPr>
          <p:cNvPr id="63492" name="Rectangle 7"/>
          <p:cNvSpPr>
            <a:spLocks noChangeArrowheads="1"/>
          </p:cNvSpPr>
          <p:nvPr/>
        </p:nvSpPr>
        <p:spPr bwMode="auto">
          <a:xfrm>
            <a:off x="-228600" y="4038600"/>
            <a:ext cx="9144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ctr" eaLnBrk="1" hangingPunct="1">
              <a:tabLst>
                <a:tab pos="457200" algn="l"/>
              </a:tabLst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Diocese of North America &amp; </a:t>
            </a:r>
          </a:p>
          <a:p>
            <a:pPr indent="457200" algn="ctr" eaLnBrk="1" hangingPunct="1">
              <a:tabLst>
                <a:tab pos="457200" algn="l"/>
              </a:tabLst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Europe of Mar Thoma Church</a:t>
            </a:r>
          </a:p>
          <a:p>
            <a:pPr indent="457200" algn="ctr">
              <a:tabLst>
                <a:tab pos="457200" algn="l"/>
              </a:tabLst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  <a:hlinkClick r:id="rId3"/>
              </a:rPr>
              <a:t>www.marthomanae.org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457200">
              <a:tabLst>
                <a:tab pos="457200" algn="l"/>
              </a:tabLst>
            </a:pP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457200" algn="ctr">
              <a:tabLst>
                <a:tab pos="457200" algn="l"/>
              </a:tabLst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Malankara Mar Thoma Syrian Church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457200" algn="ctr">
              <a:tabLst>
                <a:tab pos="457200" algn="l"/>
              </a:tabLst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  <a:hlinkClick r:id="rId4"/>
              </a:rPr>
              <a:t>www.marthoma.in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6000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ctrTitle"/>
          </p:nvPr>
        </p:nvSpPr>
        <p:spPr>
          <a:xfrm>
            <a:off x="533400" y="1143000"/>
            <a:ext cx="7772400" cy="1525588"/>
          </a:xfrm>
        </p:spPr>
        <p:txBody>
          <a:bodyPr rtlCol="0">
            <a:normAutofit fontScale="90000"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altLang="en-US" sz="5400" b="1" smtClean="0">
                <a:latin typeface="Californian FB" panose="0207040306080B030204" pitchFamily="18" charset="0"/>
              </a:rPr>
              <a:t>MEDIA &amp; </a:t>
            </a:r>
            <a:br>
              <a:rPr lang="en-US" altLang="en-US" sz="5400" b="1" smtClean="0">
                <a:latin typeface="Californian FB" panose="0207040306080B030204" pitchFamily="18" charset="0"/>
              </a:rPr>
            </a:br>
            <a:r>
              <a:rPr lang="en-US" altLang="en-US" sz="5400" b="1" smtClean="0">
                <a:latin typeface="Californian FB" panose="0207040306080B030204" pitchFamily="18" charset="0"/>
              </a:rPr>
              <a:t>PUBLIC RELATIONS</a:t>
            </a:r>
          </a:p>
        </p:txBody>
      </p:sp>
      <p:pic>
        <p:nvPicPr>
          <p:cNvPr id="64515" name="Picture 2" descr="http://www.cgcommunicationsonline.com/images/microphonemed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97238"/>
            <a:ext cx="9144000" cy="36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b="1" smtClean="0">
                <a:solidFill>
                  <a:schemeClr val="bg1"/>
                </a:solidFill>
                <a:latin typeface="Californian FB" pitchFamily="18" charset="0"/>
              </a:rPr>
              <a:t>Media &amp; Public Relations</a:t>
            </a:r>
            <a:endParaRPr lang="en-US" altLang="en-US" sz="2200" b="1" smtClean="0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65539" name="Content Placeholder 1"/>
          <p:cNvSpPr>
            <a:spLocks noGrp="1"/>
          </p:cNvSpPr>
          <p:nvPr>
            <p:ph idx="1"/>
          </p:nvPr>
        </p:nvSpPr>
        <p:spPr>
          <a:xfrm>
            <a:off x="-228600" y="914400"/>
            <a:ext cx="9144000" cy="1295400"/>
          </a:xfrm>
        </p:spPr>
        <p:txBody>
          <a:bodyPr/>
          <a:lstStyle/>
          <a:p>
            <a:pPr lvl="1" algn="ctr" eaLnBrk="1" hangingPunct="1">
              <a:buFont typeface="Verdana" pitchFamily="34" charset="0"/>
              <a:buNone/>
            </a:pPr>
            <a:r>
              <a:rPr lang="en-US" altLang="en-US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Makes all regional and diocesan level programs known through various media outlets</a:t>
            </a:r>
          </a:p>
          <a:p>
            <a:pPr lvl="1" algn="ctr" eaLnBrk="1" hangingPunct="1">
              <a:buFont typeface="Verdana" pitchFamily="34" charset="0"/>
              <a:buNone/>
            </a:pPr>
            <a:endParaRPr lang="en-US" altLang="en-US" smtClean="0"/>
          </a:p>
          <a:p>
            <a:pPr lvl="1" eaLnBrk="1" hangingPunct="1">
              <a:buFont typeface="Verdana" pitchFamily="34" charset="0"/>
              <a:buNone/>
            </a:pPr>
            <a:endParaRPr lang="en-US" altLang="en-US" smtClean="0"/>
          </a:p>
          <a:p>
            <a:pPr lvl="1" eaLnBrk="1" hangingPunct="1">
              <a:buFont typeface="Arial" charset="0"/>
              <a:buNone/>
            </a:pPr>
            <a:endParaRPr lang="en-US" altLang="en-US" sz="2000" smtClean="0"/>
          </a:p>
          <a:p>
            <a:pPr eaLnBrk="1" hangingPunct="1"/>
            <a:endParaRPr lang="en-US" altLang="en-US" sz="1400" smtClean="0"/>
          </a:p>
          <a:p>
            <a:pPr eaLnBrk="1" hangingPunct="1">
              <a:buFont typeface="Wingdings 3" pitchFamily="18" charset="2"/>
              <a:buNone/>
            </a:pPr>
            <a:endParaRPr lang="en-US" altLang="en-US" sz="1400" smtClean="0"/>
          </a:p>
          <a:p>
            <a:pPr eaLnBrk="1" hangingPunct="1">
              <a:buFont typeface="Wingdings 3" pitchFamily="18" charset="2"/>
              <a:buNone/>
            </a:pPr>
            <a:endParaRPr lang="en-US" altLang="en-US" sz="1400" smtClean="0"/>
          </a:p>
        </p:txBody>
      </p:sp>
      <p:pic>
        <p:nvPicPr>
          <p:cNvPr id="65540" name="Picture 4" descr="l5ef79ee66b748e5fbf3b0dhv9.gif image by PRETTYRICKY_31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43100"/>
            <a:ext cx="51054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990600" y="4572000"/>
            <a:ext cx="68580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1" hangingPunct="1">
              <a:buFont typeface="Verdana" pitchFamily="34" charset="0"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Subcommittee:</a:t>
            </a:r>
          </a:p>
          <a:p>
            <a:pPr lvl="1" algn="ctr" eaLnBrk="1" hangingPunct="1">
              <a:buFont typeface="Verdana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Rev. Binoy J. Thomas</a:t>
            </a:r>
            <a:r>
              <a:rPr lang="en-US" altLang="en-US" sz="28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Diocesan Secretary</a:t>
            </a:r>
          </a:p>
          <a:p>
            <a:pPr lvl="1" algn="ctr" eaLnBrk="1" hangingPunct="1">
              <a:buFont typeface="Verdana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Mr. Zachariah Koshy</a:t>
            </a:r>
          </a:p>
          <a:p>
            <a:pPr lvl="1" algn="ctr" eaLnBrk="1" hangingPunct="1">
              <a:buFont typeface="Verdana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Mr. Anil Thomas</a:t>
            </a:r>
          </a:p>
          <a:p>
            <a:pPr lvl="1" algn="ctr" eaLnBrk="1" hangingPunct="1">
              <a:buFont typeface="Verdana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Mr.Alan G.John, Mr.Shaji Ramapuram</a:t>
            </a:r>
          </a:p>
        </p:txBody>
      </p:sp>
    </p:spTree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8604"/>
            <a:ext cx="4648200" cy="1753563"/>
          </a:xfrm>
          <a:prstGeom prst="rect">
            <a:avLst/>
          </a:prstGeom>
          <a:solidFill>
            <a:srgbClr val="996633"/>
          </a:solidFill>
        </p:spPr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en-US" sz="6000" b="1" dirty="0">
                <a:solidFill>
                  <a:schemeClr val="bg1"/>
                </a:solidFill>
                <a:latin typeface="Californian FB" pitchFamily="18" charset="0"/>
                <a:cs typeface="Times New Roman" pitchFamily="18" charset="0"/>
              </a:rPr>
              <a:t>VAIDEEKA SELECTION</a:t>
            </a:r>
            <a:endParaRPr lang="en-US" sz="6000" b="1" dirty="0">
              <a:solidFill>
                <a:schemeClr val="bg1"/>
              </a:solidFill>
              <a:latin typeface="Californian FB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6563" name="Picture 2" descr="http://thewitcontinuum.files.wordpress.com/2010/03/cross_by_cobaltglass.jpg"/>
          <p:cNvPicPr>
            <a:picLocks noChangeAspect="1" noChangeArrowheads="1"/>
          </p:cNvPicPr>
          <p:nvPr/>
        </p:nvPicPr>
        <p:blipFill>
          <a:blip r:embed="rId2" cstate="print"/>
          <a:srcRect l="4984" t="3333" r="5296" b="5000"/>
          <a:stretch>
            <a:fillRect/>
          </a:stretch>
        </p:blipFill>
        <p:spPr bwMode="auto">
          <a:xfrm>
            <a:off x="4654550" y="0"/>
            <a:ext cx="4489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Content Placeholder 1"/>
          <p:cNvSpPr>
            <a:spLocks noGrp="1"/>
          </p:cNvSpPr>
          <p:nvPr>
            <p:ph idx="1"/>
          </p:nvPr>
        </p:nvSpPr>
        <p:spPr>
          <a:xfrm>
            <a:off x="0" y="2438400"/>
            <a:ext cx="4648200" cy="4419600"/>
          </a:xfrm>
        </p:spPr>
        <p:txBody>
          <a:bodyPr/>
          <a:lstStyle/>
          <a:p>
            <a:pPr lvl="1" algn="ctr" eaLnBrk="1" hangingPunct="1">
              <a:buFont typeface="Verdana" pitchFamily="34" charset="0"/>
              <a:buNone/>
            </a:pP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Subcommittee:</a:t>
            </a:r>
          </a:p>
          <a:p>
            <a:pPr algn="ctr">
              <a:buFont typeface="Wingdings 3" pitchFamily="18" charset="2"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Rt. Rev. Dr. Geevarghese Mar Theodosius</a:t>
            </a:r>
          </a:p>
          <a:p>
            <a:pPr algn="ctr">
              <a:buFont typeface="Wingdings 3" pitchFamily="18" charset="2"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Rev. Binoy J. Thomas</a:t>
            </a:r>
          </a:p>
          <a:p>
            <a:pPr algn="ctr">
              <a:buFont typeface="Wingdings 3" pitchFamily="18" charset="2"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Rev. V.M. Mathew</a:t>
            </a:r>
          </a:p>
          <a:p>
            <a:pPr algn="ctr">
              <a:buFont typeface="Wingdings 3" pitchFamily="18" charset="2"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M.V. Mathew</a:t>
            </a:r>
          </a:p>
          <a:p>
            <a:pPr algn="ctr">
              <a:buFont typeface="Wingdings 3" pitchFamily="18" charset="2"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John Benjamin</a:t>
            </a:r>
          </a:p>
          <a:p>
            <a:pPr algn="ctr">
              <a:buFont typeface="Wingdings 3" pitchFamily="18" charset="2"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Adv. John C. Thomas</a:t>
            </a:r>
            <a:endParaRPr lang="en-US" altLang="en-US" sz="1100" dirty="0" smtClean="0"/>
          </a:p>
        </p:txBody>
      </p:sp>
    </p:spTree>
  </p:cSld>
  <p:clrMapOvr>
    <a:masterClrMapping/>
  </p:clrMapOvr>
  <p:transition spd="slow" advTm="5234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altLang="en-US" b="1" smtClean="0">
                <a:solidFill>
                  <a:schemeClr val="bg1"/>
                </a:solidFill>
                <a:latin typeface="Californian FB" pitchFamily="18" charset="0"/>
              </a:rPr>
              <a:t>Legal Affairs</a:t>
            </a:r>
            <a:endParaRPr lang="en-US" altLang="en-US" sz="2200" b="1" smtClean="0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67587" name="Content Placeholder 1"/>
          <p:cNvSpPr>
            <a:spLocks noGrp="1"/>
          </p:cNvSpPr>
          <p:nvPr>
            <p:ph idx="1"/>
          </p:nvPr>
        </p:nvSpPr>
        <p:spPr>
          <a:xfrm>
            <a:off x="-152400" y="762000"/>
            <a:ext cx="9144000" cy="1219200"/>
          </a:xfrm>
        </p:spPr>
        <p:txBody>
          <a:bodyPr/>
          <a:lstStyle/>
          <a:p>
            <a:pPr lvl="1" eaLnBrk="1" hangingPunct="1">
              <a:buFont typeface="Verdana" pitchFamily="34" charset="0"/>
              <a:buNone/>
            </a:pPr>
            <a:endParaRPr lang="en-US" altLang="en-US" smtClean="0"/>
          </a:p>
          <a:p>
            <a:pPr lvl="1" algn="ctr" eaLnBrk="1" hangingPunct="1">
              <a:buFont typeface="Verdana" pitchFamily="34" charset="0"/>
              <a:buNone/>
            </a:pPr>
            <a:r>
              <a:rPr lang="en-US" altLang="en-US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Advises the Diocesan Episcopa on all legal matters</a:t>
            </a:r>
            <a:endParaRPr lang="en-US" altLang="en-US" sz="2000" smtClean="0">
              <a:solidFill>
                <a:schemeClr val="bg1"/>
              </a:solidFill>
            </a:endParaRPr>
          </a:p>
          <a:p>
            <a:pPr eaLnBrk="1" hangingPunct="1"/>
            <a:endParaRPr lang="en-US" altLang="en-US" sz="1400" smtClean="0">
              <a:solidFill>
                <a:schemeClr val="bg1"/>
              </a:solidFill>
            </a:endParaRPr>
          </a:p>
          <a:p>
            <a:pPr eaLnBrk="1" hangingPunct="1">
              <a:buFont typeface="Wingdings 3" pitchFamily="18" charset="2"/>
              <a:buNone/>
            </a:pPr>
            <a:endParaRPr lang="en-US" altLang="en-US" sz="1400" smtClean="0"/>
          </a:p>
          <a:p>
            <a:pPr eaLnBrk="1" hangingPunct="1">
              <a:buFont typeface="Wingdings 3" pitchFamily="18" charset="2"/>
              <a:buNone/>
            </a:pPr>
            <a:endParaRPr lang="en-US" altLang="en-US" sz="1400" smtClean="0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1851690"/>
            <a:ext cx="4800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buFont typeface="Verdana" pitchFamily="34" charset="0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Subcommittee:</a:t>
            </a:r>
          </a:p>
          <a:p>
            <a:pPr lvl="1" algn="ctr">
              <a:buFont typeface="Verdana" pitchFamily="34" charset="0"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Rt. Rev. Dr. Geevarghese Mar Theodosius</a:t>
            </a:r>
          </a:p>
          <a:p>
            <a:pPr lvl="1" algn="ctr"/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Rev. Binoy J. Thomas, </a:t>
            </a:r>
          </a:p>
          <a:p>
            <a:pPr lvl="1" algn="ctr">
              <a:buFont typeface="Verdana" pitchFamily="34" charset="0"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Mr. Philip Thomas</a:t>
            </a:r>
          </a:p>
          <a:p>
            <a:pPr lvl="1" algn="ctr">
              <a:buFont typeface="Verdana" pitchFamily="34" charset="0"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Adv. Lal Varghese</a:t>
            </a:r>
          </a:p>
          <a:p>
            <a:pPr lvl="1" algn="ctr">
              <a:buFont typeface="Verdana" pitchFamily="34" charset="0"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Adv.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Subi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Mathew</a:t>
            </a:r>
          </a:p>
          <a:p>
            <a:pPr lvl="1" algn="ctr">
              <a:buFont typeface="Verdana" pitchFamily="34" charset="0"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George Abraham</a:t>
            </a:r>
          </a:p>
          <a:p>
            <a:pPr lvl="1" algn="ctr">
              <a:buFont typeface="Verdana" pitchFamily="34" charset="0"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Mrs. Anitha Elizabeth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Suhith</a:t>
            </a:r>
            <a:endParaRPr lang="en-US" alt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ctr">
              <a:buFont typeface="Verdana" pitchFamily="34" charset="0"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Joe Mathew George</a:t>
            </a:r>
            <a:endParaRPr lang="en-US" alt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9" name="Picture 2" descr="http://ux.brookdalecc.edu/fac/socsci/Scales_of_justic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851690"/>
            <a:ext cx="3886200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984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b="1" smtClean="0">
                <a:solidFill>
                  <a:schemeClr val="bg1"/>
                </a:solidFill>
                <a:latin typeface="Californian FB" pitchFamily="18" charset="0"/>
              </a:rPr>
              <a:t>Archives Committee</a:t>
            </a:r>
            <a:endParaRPr lang="en-US" altLang="en-US" sz="2200" b="1" smtClean="0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68611" name="Content Placeholder 1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1262063"/>
          </a:xfrm>
        </p:spPr>
        <p:txBody>
          <a:bodyPr/>
          <a:lstStyle/>
          <a:p>
            <a:pPr lvl="1" algn="ctr" eaLnBrk="1" hangingPunct="1">
              <a:buFont typeface="Verdana" pitchFamily="34" charset="0"/>
              <a:buNone/>
            </a:pPr>
            <a:r>
              <a:rPr lang="en-US" altLang="en-US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Collects materials that are landmarks </a:t>
            </a:r>
          </a:p>
          <a:p>
            <a:pPr lvl="1" algn="ctr" eaLnBrk="1" hangingPunct="1">
              <a:buFont typeface="Verdana" pitchFamily="34" charset="0"/>
              <a:buNone/>
            </a:pPr>
            <a:r>
              <a:rPr lang="en-US" altLang="en-US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the history of the Diocese</a:t>
            </a:r>
          </a:p>
          <a:p>
            <a:pPr lvl="1" algn="ctr" eaLnBrk="1" hangingPunct="1">
              <a:buFont typeface="Verdana" pitchFamily="34" charset="0"/>
              <a:buNone/>
            </a:pPr>
            <a:endParaRPr lang="en-US" altLang="en-US" smtClean="0"/>
          </a:p>
          <a:p>
            <a:pPr lvl="1" eaLnBrk="1" hangingPunct="1"/>
            <a:endParaRPr lang="en-US" altLang="en-US" sz="2000" smtClean="0"/>
          </a:p>
          <a:p>
            <a:pPr eaLnBrk="1" hangingPunct="1"/>
            <a:endParaRPr lang="en-US" altLang="en-US" sz="1400" smtClean="0"/>
          </a:p>
          <a:p>
            <a:pPr eaLnBrk="1" hangingPunct="1">
              <a:buFont typeface="Wingdings 3" pitchFamily="18" charset="2"/>
              <a:buNone/>
            </a:pPr>
            <a:endParaRPr lang="en-US" altLang="en-US" sz="1400" smtClean="0"/>
          </a:p>
          <a:p>
            <a:pPr eaLnBrk="1" hangingPunct="1">
              <a:buFont typeface="Wingdings 3" pitchFamily="18" charset="2"/>
              <a:buNone/>
            </a:pPr>
            <a:endParaRPr lang="en-US" altLang="en-US" sz="1400" smtClean="0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4114800" y="2514600"/>
            <a:ext cx="480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1" hangingPunct="1">
              <a:buFont typeface="Verdana" pitchFamily="34" charset="0"/>
              <a:buNone/>
            </a:pPr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Subcommittee</a:t>
            </a:r>
          </a:p>
        </p:txBody>
      </p:sp>
      <p:pic>
        <p:nvPicPr>
          <p:cNvPr id="68613" name="Picture 4" descr="http://upload.ecvv.com/upload/Product/200801/C200782011330127209_Filing_Cabin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36788"/>
            <a:ext cx="320040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419600" y="3200400"/>
            <a:ext cx="4191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Zachariah Mathew, Convener</a:t>
            </a:r>
          </a:p>
          <a:p>
            <a:pPr eaLnBrk="1" hangingPunct="1">
              <a:defRPr/>
            </a:pP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Aby George</a:t>
            </a:r>
          </a:p>
        </p:txBody>
      </p:sp>
    </p:spTree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1600200" y="325438"/>
            <a:ext cx="5943600" cy="145097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65760" indent="-256032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en-US" sz="51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>Diocesan Programme Manager</a:t>
            </a:r>
          </a:p>
          <a:p>
            <a:pPr marL="365760" indent="-256032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en-US" sz="32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>Rev. Dr. Philip Varghese</a:t>
            </a:r>
            <a:r>
              <a:rPr lang="en-US" sz="3200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Californian FB" pitchFamily="18" charset="0"/>
                <a:cs typeface="+mn-cs"/>
              </a:rPr>
            </a:br>
            <a:endParaRPr lang="en-US" sz="3200" dirty="0">
              <a:solidFill>
                <a:schemeClr val="bg1"/>
              </a:solidFill>
              <a:latin typeface="Californian FB" pitchFamily="18" charset="0"/>
              <a:cs typeface="+mn-cs"/>
            </a:endParaRPr>
          </a:p>
          <a:p>
            <a:pPr marL="365760" indent="-256032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endParaRPr lang="en-US" sz="2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385888" y="3452813"/>
            <a:ext cx="6386512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indent="-256032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en-US" sz="32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>Diocesan Office Assistant</a:t>
            </a:r>
          </a:p>
          <a:p>
            <a:pPr marL="365760" indent="-256032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r>
              <a:rPr lang="en-US" sz="2000" b="1" dirty="0">
                <a:solidFill>
                  <a:schemeClr val="bg1"/>
                </a:solidFill>
                <a:latin typeface="Californian FB" pitchFamily="18" charset="0"/>
                <a:cs typeface="+mn-cs"/>
              </a:rPr>
              <a:t>Mr. Thomas Oommen (Saji)</a:t>
            </a:r>
            <a:endParaRPr lang="en-US" sz="2000" dirty="0">
              <a:solidFill>
                <a:schemeClr val="bg1"/>
              </a:solidFill>
              <a:latin typeface="Californian FB" pitchFamily="18" charset="0"/>
              <a:cs typeface="+mn-cs"/>
            </a:endParaRPr>
          </a:p>
          <a:p>
            <a:pPr marL="365760" indent="-256032" eaLnBrk="1" fontAlgn="auto" hangingPunct="1">
              <a:spcBef>
                <a:spcPct val="20000"/>
              </a:spcBef>
              <a:spcAft>
                <a:spcPts val="0"/>
              </a:spcAft>
              <a:buFont typeface="Wingdings 3"/>
              <a:buNone/>
              <a:defRPr/>
            </a:pPr>
            <a:endParaRPr lang="en-US" sz="2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2292" name="Picture 5"/>
          <p:cNvPicPr>
            <a:picLocks noChangeAspect="1"/>
          </p:cNvPicPr>
          <p:nvPr/>
        </p:nvPicPr>
        <p:blipFill>
          <a:blip r:embed="rId2" cstate="print"/>
          <a:srcRect l="-1494" r="60754" b="41304"/>
          <a:stretch>
            <a:fillRect/>
          </a:stretch>
        </p:blipFill>
        <p:spPr bwMode="auto">
          <a:xfrm>
            <a:off x="3246438" y="1074738"/>
            <a:ext cx="26511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"/>
          <p:cNvPicPr>
            <a:picLocks noChangeAspect="1"/>
          </p:cNvPicPr>
          <p:nvPr/>
        </p:nvPicPr>
        <p:blipFill>
          <a:blip r:embed="rId3" cstate="print"/>
          <a:srcRect l="5833" t="22221" r="67499" b="45557"/>
          <a:stretch>
            <a:fillRect/>
          </a:stretch>
        </p:blipFill>
        <p:spPr bwMode="auto">
          <a:xfrm>
            <a:off x="3352800" y="4419600"/>
            <a:ext cx="2438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spli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http://sww.midwayisd.org/996101126133628900/lib/996101126133628900/mortar.jpg"/>
          <p:cNvPicPr>
            <a:picLocks noChangeAspect="1" noChangeArrowheads="1"/>
          </p:cNvPicPr>
          <p:nvPr/>
        </p:nvPicPr>
        <p:blipFill>
          <a:blip r:embed="rId2" cstate="print"/>
          <a:srcRect l="11688" r="19481"/>
          <a:stretch>
            <a:fillRect/>
          </a:stretch>
        </p:blipFill>
        <p:spPr bwMode="auto">
          <a:xfrm>
            <a:off x="0" y="0"/>
            <a:ext cx="403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19500" y="152400"/>
            <a:ext cx="5943600" cy="1524963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Californian FB" pitchFamily="18" charset="0"/>
                <a:ea typeface="+mj-ea"/>
                <a:cs typeface="+mj-cs"/>
              </a:rPr>
              <a:t>MAR THOMA MERIT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Californian FB" pitchFamily="18" charset="0"/>
                <a:ea typeface="+mj-ea"/>
                <a:cs typeface="+mj-cs"/>
              </a:rPr>
              <a:t>AWARD</a:t>
            </a:r>
          </a:p>
        </p:txBody>
      </p:sp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4038600" y="1830388"/>
            <a:ext cx="46482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1" hangingPunct="1">
              <a:buFont typeface="Verdana" pitchFamily="34" charset="0"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 honor Mar Thoma students awarded as Valedictorians</a:t>
            </a:r>
          </a:p>
          <a:p>
            <a:pPr lvl="1" algn="ctr" eaLnBrk="1" hangingPunct="1">
              <a:buFont typeface="Verdana" pitchFamily="34" charset="0"/>
              <a:buNone/>
            </a:pPr>
            <a:endParaRPr lang="en-US" alt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ctr" eaLnBrk="1" hangingPunct="1">
              <a:buFont typeface="Verdana" pitchFamily="34" charset="0"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Subcommittee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495800" y="4414838"/>
            <a:ext cx="43434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Samuel K. Samuel, Convener</a:t>
            </a:r>
          </a:p>
          <a:p>
            <a:pPr eaLnBrk="1" hangingPunct="1">
              <a:defRPr/>
            </a:pP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Mrs.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Mariamma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Abraham</a:t>
            </a:r>
          </a:p>
        </p:txBody>
      </p:sp>
    </p:spTree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"/>
          <p:cNvSpPr txBox="1">
            <a:spLocks noChangeArrowheads="1"/>
          </p:cNvSpPr>
          <p:nvPr/>
        </p:nvSpPr>
        <p:spPr bwMode="auto">
          <a:xfrm>
            <a:off x="1497013" y="76200"/>
            <a:ext cx="61102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32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Greater things are yet to come…</a:t>
            </a:r>
          </a:p>
          <a:p>
            <a:pPr algn="ctr" eaLnBrk="1" hangingPunct="1"/>
            <a:r>
              <a:rPr lang="en-US" altLang="en-US" sz="32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Greater things are still to be done…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93663" y="5270500"/>
            <a:ext cx="8915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“For I know the plans I have for you," declares the LORD, "plans to prosper you and not to harm you, plans to give you hope and a future.” Jeremiah 29:11</a:t>
            </a:r>
          </a:p>
        </p:txBody>
      </p:sp>
      <p:pic>
        <p:nvPicPr>
          <p:cNvPr id="70660" name="Picture 2" descr="http://studentimpactteam.files.wordpress.com/2009/09/earthinhands11.jpg"/>
          <p:cNvPicPr>
            <a:picLocks noChangeAspect="1" noChangeArrowheads="1"/>
          </p:cNvPicPr>
          <p:nvPr/>
        </p:nvPicPr>
        <p:blipFill>
          <a:blip r:embed="rId2" cstate="print"/>
          <a:srcRect l="3638" t="3636"/>
          <a:stretch>
            <a:fillRect/>
          </a:stretch>
        </p:blipFill>
        <p:spPr bwMode="auto">
          <a:xfrm>
            <a:off x="762000" y="12954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6" descr="Marthoma Logo.gif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410200" y="1557338"/>
            <a:ext cx="2895600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274765"/>
              </p:ext>
            </p:extLst>
          </p:nvPr>
        </p:nvGraphicFramePr>
        <p:xfrm>
          <a:off x="4953000" y="758825"/>
          <a:ext cx="3810000" cy="533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5" name="Document" r:id="rId3" imgW="5486198" imgH="4825822" progId="Word.Document.12">
                  <p:link updateAutomatic="1"/>
                </p:oleObj>
              </mc:Choice>
              <mc:Fallback>
                <p:oleObj name="Document" r:id="rId3" imgW="5486198" imgH="4825822" progId="Word.Document.12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758825"/>
                        <a:ext cx="3810000" cy="53371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Rectangle 7"/>
          <p:cNvSpPr>
            <a:spLocks noChangeArrowheads="1"/>
          </p:cNvSpPr>
          <p:nvPr/>
        </p:nvSpPr>
        <p:spPr bwMode="auto">
          <a:xfrm>
            <a:off x="5791200" y="3200400"/>
            <a:ext cx="2438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/>
            <a:r>
              <a:rPr lang="en-US" altLang="en-US" sz="4800" b="1">
                <a:solidFill>
                  <a:srgbClr val="FF0000"/>
                </a:solidFill>
                <a:latin typeface="Calibri" pitchFamily="34" charset="0"/>
              </a:rPr>
              <a:t>धन्यवाद</a:t>
            </a:r>
          </a:p>
        </p:txBody>
      </p:sp>
      <p:pic>
        <p:nvPicPr>
          <p:cNvPr id="71684" name="Picture 4" descr="C:\Users\Betty\Pictures\Microsoft Clip Organizer\j04001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7244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6"/>
          <p:cNvSpPr txBox="1">
            <a:spLocks noChangeArrowheads="1"/>
          </p:cNvSpPr>
          <p:nvPr/>
        </p:nvSpPr>
        <p:spPr bwMode="auto">
          <a:xfrm>
            <a:off x="0" y="1524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u="sng">
                <a:solidFill>
                  <a:schemeClr val="bg1"/>
                </a:solidFill>
                <a:latin typeface="Calibri" pitchFamily="34" charset="0"/>
              </a:rPr>
              <a:t>Resources for Info about Diocese Activities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49338851"/>
              </p:ext>
            </p:extLst>
          </p:nvPr>
        </p:nvGraphicFramePr>
        <p:xfrm>
          <a:off x="457200" y="1219200"/>
          <a:ext cx="83820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-76200" y="0"/>
            <a:ext cx="91440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5100" b="1">
                <a:solidFill>
                  <a:schemeClr val="bg1"/>
                </a:solidFill>
                <a:latin typeface="Californian FB" pitchFamily="18" charset="0"/>
              </a:rPr>
              <a:t>Diocesan Council Members</a:t>
            </a: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4267200" y="762000"/>
            <a:ext cx="45720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Mrs. Kusumam Titus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Mrs. Mariamma Abraham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Mrs. Susan Koshy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Ms. Sini Jacob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Dr. Ron Jacob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Mr. Jason Varghese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Mr. Jorge V. Wilson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Mr. Zachariah Mathew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endParaRPr lang="en-US" altLang="en-US" sz="2800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0" y="762000"/>
            <a:ext cx="4572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Rev. Biju P. Simon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Rev. Dennis Abraham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Dr. Mathew T. Thomas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Mr. Baby M. Samuel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Mr. George Mathai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Mr. Samuel K. Samuel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Mr. Jaffey Chacko</a:t>
            </a:r>
          </a:p>
          <a:p>
            <a:pPr marL="365125" indent="-255588" algn="ctr" eaLnBrk="1" hangingPunct="1"/>
            <a:r>
              <a:rPr lang="en-US" altLang="en-US" sz="2400">
                <a:solidFill>
                  <a:schemeClr val="bg1"/>
                </a:solidFill>
                <a:latin typeface="Californian FB" pitchFamily="18" charset="0"/>
              </a:rPr>
              <a:t>Mr. Zachariah Koshy</a:t>
            </a:r>
          </a:p>
          <a:p>
            <a:pPr marL="365125" indent="-255588" algn="ctr" eaLnBrk="1" hangingPunct="1">
              <a:buFont typeface="Wingdings 3" pitchFamily="18" charset="2"/>
              <a:buNone/>
            </a:pPr>
            <a:endParaRPr lang="en-US" altLang="en-US" sz="2400">
              <a:solidFill>
                <a:schemeClr val="bg1"/>
              </a:solidFill>
              <a:latin typeface="Californian FB" pitchFamily="18" charset="0"/>
            </a:endParaRPr>
          </a:p>
          <a:p>
            <a:pPr marL="365125" indent="-255588" algn="ctr" eaLnBrk="1" hangingPunct="1">
              <a:buFont typeface="Wingdings 3" pitchFamily="18" charset="2"/>
              <a:buNone/>
            </a:pPr>
            <a:endParaRPr lang="en-US" altLang="en-US" sz="2400">
              <a:solidFill>
                <a:schemeClr val="bg1"/>
              </a:solidFill>
              <a:latin typeface="Californian FB" pitchFamily="18" charset="0"/>
            </a:endParaRPr>
          </a:p>
          <a:p>
            <a:pPr marL="365125" indent="-255588" algn="ctr" eaLnBrk="1" hangingPunct="1">
              <a:buFont typeface="Wingdings 3" pitchFamily="18" charset="2"/>
              <a:buNone/>
            </a:pPr>
            <a:endParaRPr lang="en-US" altLang="en-US">
              <a:solidFill>
                <a:schemeClr val="bg1"/>
              </a:solidFill>
              <a:latin typeface="Californian FB" pitchFamily="18" charset="0"/>
            </a:endParaRPr>
          </a:p>
        </p:txBody>
      </p:sp>
      <p:pic>
        <p:nvPicPr>
          <p:cNvPr id="13317" name="Picture 5" descr="C:\Users\Achen\AppData\Local\Microsoft\Windows\Temporary Internet Files\Content.Word\Diocesan Council 2014_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886200"/>
            <a:ext cx="594360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www.betterphoto.com/uploads/processed/0812/0803201552231img_3487b.jpg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1447800"/>
            <a:ext cx="91567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4038600" y="1447800"/>
            <a:ext cx="51054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Archives Committee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Planning Board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Media and Public Relations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Legal Affairs Committee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Vaideeka Selection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Publication Board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Mar Thoma Merit Award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0" y="1447800"/>
            <a:ext cx="45720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Mar Thoma Messenger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Diocesan Website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Mission Board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Ecumenical Relations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Lay Institute (LEAD Program)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Literature Society</a:t>
            </a:r>
            <a:r>
              <a:rPr lang="en-US" altLang="en-US" sz="2600">
                <a:solidFill>
                  <a:schemeClr val="bg1"/>
                </a:solidFill>
                <a:latin typeface="Californian FB" pitchFamily="18" charset="0"/>
              </a:rPr>
              <a:t>	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Suvishesha Nidhi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altLang="en-US" sz="2600" b="1">
                <a:solidFill>
                  <a:schemeClr val="bg1"/>
                </a:solidFill>
                <a:latin typeface="Californian FB" pitchFamily="18" charset="0"/>
              </a:rPr>
              <a:t>Senior Fellowship</a:t>
            </a: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838200" y="304800"/>
            <a:ext cx="7297738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255588" algn="ctr" eaLnBrk="1" hangingPunct="1">
              <a:spcBef>
                <a:spcPct val="20000"/>
              </a:spcBef>
              <a:buFont typeface="Wingdings 3" pitchFamily="18" charset="2"/>
              <a:buNone/>
            </a:pPr>
            <a:r>
              <a:rPr lang="en-US" altLang="en-US" sz="5100" b="1">
                <a:solidFill>
                  <a:schemeClr val="bg1"/>
                </a:solidFill>
                <a:latin typeface="Californian FB" pitchFamily="18" charset="0"/>
              </a:rPr>
              <a:t>Diocesan Subcommittees</a:t>
            </a:r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hatsmakingwaves.files.wordpress.com/2010/04/6a00d8341c057553ef01116850eaae970c-400w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5181600" cy="1525588"/>
          </a:xfrm>
        </p:spPr>
        <p:txBody>
          <a:bodyPr rtlCol="0">
            <a:normAutofit fontScale="90000"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altLang="en-US" sz="6000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>PLANNING </a:t>
            </a:r>
            <a:br>
              <a:rPr lang="en-US" altLang="en-US" sz="6000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</a:br>
            <a:r>
              <a:rPr lang="en-US" altLang="en-US" sz="6000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>BOARD</a:t>
            </a: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0" y="1981200"/>
            <a:ext cx="45720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plans of the diligent </a:t>
            </a:r>
          </a:p>
          <a:p>
            <a:pPr algn="ctr" eaLnBrk="1" hangingPunct="1"/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lead surely to abundance, but everyone who is hasty comes only to poverty. </a:t>
            </a:r>
          </a:p>
          <a:p>
            <a:pPr algn="ctr" eaLnBrk="1" hangingPunct="1"/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–Proverbs 21:5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15581</TotalTime>
  <Words>2059</Words>
  <Application>Microsoft Office PowerPoint</Application>
  <PresentationFormat>On-screen Show (4:3)</PresentationFormat>
  <Paragraphs>471</Paragraphs>
  <Slides>63</Slides>
  <Notes>2</Notes>
  <HiddenSlides>0</HiddenSlides>
  <MMClips>0</MMClips>
  <ScaleCrop>false</ScaleCrop>
  <HeadingPairs>
    <vt:vector size="10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5" baseType="lpstr">
      <vt:lpstr>Arial</vt:lpstr>
      <vt:lpstr>Calibri</vt:lpstr>
      <vt:lpstr>Californian FB</vt:lpstr>
      <vt:lpstr>Century Gothic</vt:lpstr>
      <vt:lpstr>Impact</vt:lpstr>
      <vt:lpstr>Lucida Sans Unicode</vt:lpstr>
      <vt:lpstr>Times New Roman</vt:lpstr>
      <vt:lpstr>Verdana</vt:lpstr>
      <vt:lpstr>Wingdings 3</vt:lpstr>
      <vt:lpstr>Ion</vt:lpstr>
      <vt:lpstr>???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PLANNING  BOARD</vt:lpstr>
      <vt:lpstr>Planning Board Constituted in June 2008  </vt:lpstr>
      <vt:lpstr>PowerPoint Presentation</vt:lpstr>
      <vt:lpstr>PowerPoint Presentation</vt:lpstr>
      <vt:lpstr>Accomplishments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Leadership Conference </vt:lpstr>
      <vt:lpstr>Altar Boys and Covenant Girls</vt:lpstr>
      <vt:lpstr>MISSION BOARD</vt:lpstr>
      <vt:lpstr>Mission Board Ministries</vt:lpstr>
      <vt:lpstr>Mexico Mission mexico@marthomamission.com</vt:lpstr>
      <vt:lpstr>PowerPoint Presentation</vt:lpstr>
      <vt:lpstr>Native American Mission </vt:lpstr>
      <vt:lpstr>PowerPoint Presentation</vt:lpstr>
      <vt:lpstr>Mission in India </vt:lpstr>
      <vt:lpstr>PowerPoint Presentation</vt:lpstr>
      <vt:lpstr>PowerPoint Presentation</vt:lpstr>
      <vt:lpstr>Neighborhood Missions:  Medical Mission </vt:lpstr>
      <vt:lpstr>Neighborhood Missions:  Campus Ministry campus@marthomamission.com</vt:lpstr>
      <vt:lpstr>Neighborhood Missions:  Prison Ministry </vt:lpstr>
      <vt:lpstr>Suvishesha Nidhi (Mission Fund)</vt:lpstr>
      <vt:lpstr>Going Green Initiative</vt:lpstr>
      <vt:lpstr>Clergy Higher Studies</vt:lpstr>
      <vt:lpstr>PowerPoint Presentation</vt:lpstr>
      <vt:lpstr>MESSENGER THROUGH YEARS</vt:lpstr>
      <vt:lpstr>Mar Thoma Messenger</vt:lpstr>
      <vt:lpstr>PLEASE SUBSCRIBE TO MESSENGER</vt:lpstr>
      <vt:lpstr>        EDITORIAL BOARD  </vt:lpstr>
      <vt:lpstr>PowerPoint Presentation</vt:lpstr>
      <vt:lpstr>PowerPoint Presentation</vt:lpstr>
      <vt:lpstr>LITERATURE  SOCIETY</vt:lpstr>
      <vt:lpstr>PowerPoint Presentation</vt:lpstr>
      <vt:lpstr>Literature Society: Activities</vt:lpstr>
      <vt:lpstr>Literature Society: Goals</vt:lpstr>
      <vt:lpstr>PowerPoint Presentation</vt:lpstr>
      <vt:lpstr>ECUMENICAL  RELATIONS</vt:lpstr>
      <vt:lpstr>PowerPoint Presentation</vt:lpstr>
      <vt:lpstr>PowerPoint Presentation</vt:lpstr>
      <vt:lpstr>IT Fellowship </vt:lpstr>
      <vt:lpstr>OUR CHURCH WEBSITES </vt:lpstr>
      <vt:lpstr>MEDIA &amp;  PUBLIC RELATIONS</vt:lpstr>
      <vt:lpstr>Media &amp; Public Relations</vt:lpstr>
      <vt:lpstr>PowerPoint Presentation</vt:lpstr>
      <vt:lpstr>Legal Affairs</vt:lpstr>
      <vt:lpstr>Archives Committee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Betty</dc:creator>
  <cp:lastModifiedBy>Mat Samuel</cp:lastModifiedBy>
  <cp:revision>410</cp:revision>
  <dcterms:created xsi:type="dcterms:W3CDTF">2010-06-22T00:23:31Z</dcterms:created>
  <dcterms:modified xsi:type="dcterms:W3CDTF">2014-10-01T19:16:16Z</dcterms:modified>
</cp:coreProperties>
</file>