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21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73" r:id="rId10"/>
    <p:sldId id="283" r:id="rId11"/>
    <p:sldId id="263" r:id="rId12"/>
    <p:sldId id="264" r:id="rId13"/>
    <p:sldId id="265" r:id="rId14"/>
    <p:sldId id="285" r:id="rId15"/>
    <p:sldId id="266" r:id="rId16"/>
    <p:sldId id="267" r:id="rId17"/>
    <p:sldId id="279" r:id="rId18"/>
    <p:sldId id="278" r:id="rId19"/>
    <p:sldId id="281" r:id="rId20"/>
    <p:sldId id="268" r:id="rId21"/>
    <p:sldId id="269" r:id="rId22"/>
    <p:sldId id="270" r:id="rId23"/>
    <p:sldId id="271" r:id="rId24"/>
    <p:sldId id="272" r:id="rId25"/>
    <p:sldId id="274" r:id="rId26"/>
    <p:sldId id="295" r:id="rId27"/>
    <p:sldId id="294" r:id="rId28"/>
    <p:sldId id="296" r:id="rId29"/>
    <p:sldId id="284" r:id="rId30"/>
    <p:sldId id="292" r:id="rId31"/>
    <p:sldId id="289" r:id="rId32"/>
    <p:sldId id="290" r:id="rId33"/>
    <p:sldId id="291" r:id="rId34"/>
    <p:sldId id="293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Script MT Bold" panose="03040602040607080904" pitchFamily="66" charset="0"/>
      <p:bold r:id="rId46"/>
    </p:embeddedFont>
    <p:embeddedFont>
      <p:font typeface="Arial Narrow" panose="020B0606020202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Wingdings 2" panose="05020102010507070707" pitchFamily="18" charset="2"/>
      <p:regular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Arial Black" panose="020B0A04020102020204" pitchFamily="34" charset="0"/>
      <p:bold r:id="rId5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11E24"/>
    <a:srgbClr val="000066"/>
    <a:srgbClr val="070F79"/>
    <a:srgbClr val="66FFCC"/>
    <a:srgbClr val="FFFFFF"/>
    <a:srgbClr val="3333FF"/>
    <a:srgbClr val="CCFF33"/>
    <a:srgbClr val="FF0000"/>
    <a:srgbClr val="CCCC00"/>
    <a:srgbClr val="7C1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39" autoAdjust="0"/>
    <p:restoredTop sz="94631" autoAdjust="0"/>
  </p:normalViewPr>
  <p:slideViewPr>
    <p:cSldViewPr>
      <p:cViewPr varScale="1">
        <p:scale>
          <a:sx n="80" d="100"/>
          <a:sy n="80" d="100"/>
        </p:scale>
        <p:origin x="15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3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556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8513A19-972F-4291-82EA-C81127FE7E8D}" type="datetimeFigureOut">
              <a:rPr lang="en-US"/>
              <a:pPr>
                <a:defRPr/>
              </a:pPr>
              <a:t>10/24/2014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6B30E0-FCE1-4360-9AC8-47B4E37828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5230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0D6DDF2-6607-4B61-925B-17D9C1434424}" type="datetimeFigureOut">
              <a:rPr lang="en-US"/>
              <a:pPr>
                <a:defRPr/>
              </a:pPr>
              <a:t>10/24/2014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C179845-9D77-449E-A30F-06A5FF0236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76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1958-1482-4619-80A7-BAD27EE6838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99321"/>
      </p:ext>
    </p:extLst>
  </p:cSld>
  <p:clrMapOvr>
    <a:masterClrMapping/>
  </p:clrMapOvr>
  <p:transition advTm="5000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10CE9-4CF4-42EF-84D2-571B711CD7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0453255"/>
      </p:ext>
    </p:extLst>
  </p:cSld>
  <p:clrMapOvr>
    <a:masterClrMapping/>
  </p:clrMapOvr>
  <p:transition advTm="5000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D47E-F3F5-4ACA-A1EB-D074EE2FCE5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3641195"/>
      </p:ext>
    </p:extLst>
  </p:cSld>
  <p:clrMapOvr>
    <a:masterClrMapping/>
  </p:clrMapOvr>
  <p:transition advTm="5000">
    <p:cover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2B136-D0BD-4490-925C-E30D5BE366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0186226"/>
      </p:ext>
    </p:extLst>
  </p:cSld>
  <p:clrMapOvr>
    <a:masterClrMapping/>
  </p:clrMapOvr>
  <p:transition advTm="5000">
    <p:cover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BBCD7-6FB1-4E2E-A365-AACC215070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531361"/>
      </p:ext>
    </p:extLst>
  </p:cSld>
  <p:clrMapOvr>
    <a:masterClrMapping/>
  </p:clrMapOvr>
  <p:transition advTm="5000">
    <p:cover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DBB2-C1C2-4703-A3EE-44DE25712D3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9168072"/>
      </p:ext>
    </p:extLst>
  </p:cSld>
  <p:clrMapOvr>
    <a:masterClrMapping/>
  </p:clrMapOvr>
  <p:transition advTm="5000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59A0E-01B7-4938-8635-051F575E47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3012426"/>
      </p:ext>
    </p:extLst>
  </p:cSld>
  <p:clrMapOvr>
    <a:masterClrMapping/>
  </p:clrMapOvr>
  <p:transition advTm="5000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FD623-5490-4955-B1B3-10BEF94537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7042601"/>
      </p:ext>
    </p:extLst>
  </p:cSld>
  <p:clrMapOvr>
    <a:masterClrMapping/>
  </p:clrMapOvr>
  <p:transition advTm="5000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59AD0-EAFA-4CFD-8C82-6774AA3252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2690436"/>
      </p:ext>
    </p:extLst>
  </p:cSld>
  <p:clrMapOvr>
    <a:masterClrMapping/>
  </p:clrMapOvr>
  <p:transition advTm="5000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5E1CF-FC0C-4C5C-ACAE-64298A95F27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2007101"/>
      </p:ext>
    </p:extLst>
  </p:cSld>
  <p:clrMapOvr>
    <a:masterClrMapping/>
  </p:clrMapOvr>
  <p:transition advTm="5000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5341F-16B6-4E8F-A23E-36FE82742F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8931298"/>
      </p:ext>
    </p:extLst>
  </p:cSld>
  <p:clrMapOvr>
    <a:masterClrMapping/>
  </p:clrMapOvr>
  <p:transition advTm="5000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04BF-63BE-4BA5-A42D-E6880B48CA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8913758"/>
      </p:ext>
    </p:extLst>
  </p:cSld>
  <p:clrMapOvr>
    <a:masterClrMapping/>
  </p:clrMapOvr>
  <p:transition advTm="5000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421E4-2CBE-49EE-BFE3-28B73FF221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0694"/>
      </p:ext>
    </p:extLst>
  </p:cSld>
  <p:clrMapOvr>
    <a:masterClrMapping/>
  </p:clrMapOvr>
  <p:transition advTm="5000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9C7CB-5225-408C-8E95-837392C1A5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568153"/>
      </p:ext>
    </p:extLst>
  </p:cSld>
  <p:clrMapOvr>
    <a:masterClrMapping/>
  </p:clrMapOvr>
  <p:transition advTm="5000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7F72959-C16A-4FB9-9DC4-CB5B38FFFA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  <p:sldLayoutId id="2147484084" r:id="rId14"/>
  </p:sldLayoutIdLst>
  <p:transition advTm="5000">
    <p:cover dir="u"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203200"/>
            <a:ext cx="78867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 THOMA MESSENGER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886700" cy="4651375"/>
          </a:xfrm>
        </p:spPr>
        <p:txBody>
          <a:bodyPr rtlCol="0" anchor="ctr">
            <a:normAutofit fontScale="925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 smtClean="0">
              <a:solidFill>
                <a:srgbClr val="990099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4400" b="1" dirty="0" smtClean="0">
              <a:solidFill>
                <a:srgbClr val="66FF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4400" b="1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OFFICIAL PUBLICATION OF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4400" b="1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DIOCESE OF NORTH AMERICA &amp; EUROPE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4400" b="1" dirty="0" smtClean="0">
              <a:solidFill>
                <a:srgbClr val="66FF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 smtClean="0">
              <a:solidFill>
                <a:srgbClr val="990099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 smtClean="0">
              <a:solidFill>
                <a:srgbClr val="990099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4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CELEBRATING 32 YEARS of PUBLICATION</a:t>
            </a:r>
          </a:p>
        </p:txBody>
      </p:sp>
      <p:pic>
        <p:nvPicPr>
          <p:cNvPr id="6148" name="Picture 5" descr="bluelogo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343400"/>
            <a:ext cx="850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ichael W. Smith - You Won't Let Go (Lyric Vide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8650" y="5943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Messenger and YOU</a:t>
            </a:r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Encourages Spiritual Living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Promotes Biblical Knowledge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Educate the Scholars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Reminds the Mottos of Mar Thoma Church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Relate to Roots and Origins of Malankara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Instill Family Values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Rejuvenates Faith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Mind Sanctification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8707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Without Borders</a:t>
            </a:r>
          </a:p>
        </p:txBody>
      </p:sp>
      <p:pic>
        <p:nvPicPr>
          <p:cNvPr id="16387" name="Picture 5" descr="scan0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066800"/>
            <a:ext cx="4114800" cy="5355492"/>
          </a:xfrm>
          <a:noFill/>
        </p:spPr>
      </p:pic>
    </p:spTree>
  </p:cSld>
  <p:clrMapOvr>
    <a:masterClrMapping/>
  </p:clrMapOvr>
  <p:transition spd="slow" advTm="5000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6934200" cy="685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 Mission</a:t>
            </a:r>
          </a:p>
        </p:txBody>
      </p:sp>
      <p:pic>
        <p:nvPicPr>
          <p:cNvPr id="17411" name="Picture 5" descr="scan00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8863" y="685800"/>
            <a:ext cx="4243387" cy="5867400"/>
          </a:xfrm>
          <a:noFill/>
        </p:spPr>
      </p:pic>
    </p:spTree>
  </p:cSld>
  <p:clrMapOvr>
    <a:masterClrMapping/>
  </p:clrMapOvr>
  <p:transition spd="slow" advTm="5000"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6962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 Mission Second Phase</a:t>
            </a:r>
          </a:p>
        </p:txBody>
      </p:sp>
      <p:pic>
        <p:nvPicPr>
          <p:cNvPr id="18435" name="Picture 5" descr="scan00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1950" y="1825625"/>
            <a:ext cx="3340100" cy="4351338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900" b="1" dirty="0" smtClean="0"/>
              <a:t>Native American Mission (USA)</a:t>
            </a:r>
          </a:p>
        </p:txBody>
      </p:sp>
      <p:pic>
        <p:nvPicPr>
          <p:cNvPr id="1945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09600"/>
            <a:ext cx="8229600" cy="3429000"/>
          </a:xfrm>
          <a:noFill/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822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707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Maramon Convention</a:t>
            </a:r>
          </a:p>
        </p:txBody>
      </p:sp>
      <p:pic>
        <p:nvPicPr>
          <p:cNvPr id="20483" name="Picture 5" descr="scan00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762000"/>
            <a:ext cx="4122738" cy="5791200"/>
          </a:xfrm>
          <a:noFill/>
        </p:spPr>
      </p:pic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Memories</a:t>
            </a:r>
            <a:r>
              <a:rPr lang="en-US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</a:t>
            </a:r>
          </a:p>
        </p:txBody>
      </p:sp>
      <p:pic>
        <p:nvPicPr>
          <p:cNvPr id="21507" name="Picture 5" descr="scan0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990600"/>
            <a:ext cx="4410075" cy="5715000"/>
          </a:xfrm>
          <a:noFill/>
        </p:spPr>
      </p:pic>
    </p:spTree>
  </p:cSld>
  <p:clrMapOvr>
    <a:masterClrMapping/>
  </p:clrMapOvr>
  <p:transition spd="slow" advTm="5000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5791200" y="6019800"/>
            <a:ext cx="297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panose="020B0604020202020204" pitchFamily="34" charset="0"/>
              </a:rPr>
              <a:t>Youth Conference 2005</a:t>
            </a:r>
          </a:p>
        </p:txBody>
      </p:sp>
      <p:pic>
        <p:nvPicPr>
          <p:cNvPr id="22531" name="Picture 11" descr="Kerala Tour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6106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_MG_0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08450"/>
            <a:ext cx="4572000" cy="2749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8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3635" r="2318" b="7813"/>
          <a:stretch>
            <a:fillRect/>
          </a:stretch>
        </p:blipFill>
        <p:spPr bwMode="auto">
          <a:xfrm>
            <a:off x="6764338" y="1354138"/>
            <a:ext cx="2379662" cy="20748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4" descr="YF 2005 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84650"/>
            <a:ext cx="3886200" cy="26733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 Box 17"/>
          <p:cNvSpPr txBox="1">
            <a:spLocks noChangeArrowheads="1"/>
          </p:cNvSpPr>
          <p:nvPr/>
        </p:nvSpPr>
        <p:spPr bwMode="auto">
          <a:xfrm>
            <a:off x="6248400" y="3810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Photos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ethany NY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66700"/>
            <a:ext cx="3937000" cy="2952750"/>
          </a:xfrm>
          <a:noFill/>
          <a:ln w="3175">
            <a:solidFill>
              <a:schemeClr val="tx1">
                <a:alpha val="94901"/>
              </a:schemeClr>
            </a:solidFill>
            <a:miter lim="800000"/>
            <a:headEnd/>
            <a:tailEnd/>
          </a:ln>
        </p:spPr>
      </p:pic>
      <p:pic>
        <p:nvPicPr>
          <p:cNvPr id="23555" name="Picture 3" descr="SS Action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07975"/>
            <a:ext cx="4267200" cy="2862263"/>
          </a:xfrm>
          <a:noFill/>
          <a:ln>
            <a:solidFill>
              <a:schemeClr val="tx1">
                <a:alpha val="94901"/>
              </a:schemeClr>
            </a:solidFill>
            <a:miter lim="800000"/>
            <a:headEnd/>
            <a:tailEnd/>
          </a:ln>
        </p:spPr>
      </p:pic>
      <p:pic>
        <p:nvPicPr>
          <p:cNvPr id="23556" name="Picture 4" descr="The_main_entrance_to_Colonia_Mar_Thoma_at_the_land_where_we_building_90_houses_as_part_of_the_Navathy_Celeberations_of_Valiya_Metropolita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676650"/>
            <a:ext cx="4038600" cy="3030538"/>
          </a:xfrm>
          <a:noFill/>
          <a:ln>
            <a:solidFill>
              <a:schemeClr val="tx1">
                <a:alpha val="94901"/>
              </a:schemeClr>
            </a:solidFill>
            <a:miter lim="800000"/>
            <a:headEnd/>
            <a:tailEnd/>
          </a:ln>
        </p:spPr>
      </p:pic>
      <p:pic>
        <p:nvPicPr>
          <p:cNvPr id="23557" name="Picture 5" descr="YF 2005 00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3657600"/>
            <a:ext cx="4070350" cy="3052763"/>
          </a:xfrm>
          <a:noFill/>
          <a:ln>
            <a:solidFill>
              <a:schemeClr val="tx1">
                <a:alpha val="94901"/>
              </a:schemeClr>
            </a:solidFill>
            <a:miter lim="800000"/>
            <a:headEnd/>
            <a:tailEnd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981200" y="318611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Memorable Photos from Messenger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228600" y="3276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5410200" y="6248400"/>
            <a:ext cx="2362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panose="020B0604020202020204" pitchFamily="34" charset="0"/>
              </a:rPr>
              <a:t>Youth Conference 2005</a:t>
            </a:r>
          </a:p>
        </p:txBody>
      </p:sp>
    </p:spTree>
  </p:cSld>
  <p:clrMapOvr>
    <a:masterClrMapping/>
  </p:clrMapOvr>
  <p:transition spd="slow" advTm="5000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_MG_0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2263"/>
            <a:ext cx="8001000" cy="6034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66675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7B0524"/>
                </a:solidFill>
              </a:rPr>
              <a:t>A Mar Thoma Magazine for All Minds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200" b="1" dirty="0" smtClean="0">
                <a:solidFill>
                  <a:schemeClr val="tx2"/>
                </a:solidFill>
              </a:rPr>
              <a:t>Improve your Biblical Knowledge!!</a:t>
            </a:r>
          </a:p>
          <a:p>
            <a:pPr eaLnBrk="1" hangingPunct="1"/>
            <a:r>
              <a:rPr lang="en-US" altLang="en-US" sz="2200" b="1" dirty="0" smtClean="0">
                <a:solidFill>
                  <a:schemeClr val="tx2"/>
                </a:solidFill>
              </a:rPr>
              <a:t>Be in the know what is happening in Mar Thoma Church, the Diocese, and in all parishes!!</a:t>
            </a:r>
          </a:p>
          <a:p>
            <a:pPr eaLnBrk="1" hangingPunct="1"/>
            <a:r>
              <a:rPr lang="en-US" altLang="en-US" sz="2200" b="1" dirty="0" smtClean="0">
                <a:solidFill>
                  <a:schemeClr val="tx2"/>
                </a:solidFill>
              </a:rPr>
              <a:t>World Christian News Awareness</a:t>
            </a:r>
          </a:p>
          <a:p>
            <a:pPr eaLnBrk="1" hangingPunct="1"/>
            <a:r>
              <a:rPr lang="en-US" altLang="en-US" sz="2200" b="1" dirty="0" smtClean="0">
                <a:solidFill>
                  <a:schemeClr val="tx2"/>
                </a:solidFill>
              </a:rPr>
              <a:t>Chance for you to Write</a:t>
            </a:r>
          </a:p>
          <a:p>
            <a:pPr eaLnBrk="1" hangingPunct="1"/>
            <a:endParaRPr lang="en-US" altLang="en-US" sz="2200" b="1" dirty="0" smtClean="0">
              <a:solidFill>
                <a:schemeClr val="tx2"/>
              </a:solidFill>
            </a:endParaRPr>
          </a:p>
          <a:p>
            <a:pPr eaLnBrk="1" hangingPunct="1"/>
            <a:endParaRPr lang="en-US" altLang="en-US" sz="2200" b="1" dirty="0" smtClean="0">
              <a:solidFill>
                <a:srgbClr val="800080"/>
              </a:solidFill>
            </a:endParaRPr>
          </a:p>
        </p:txBody>
      </p:sp>
      <p:pic>
        <p:nvPicPr>
          <p:cNvPr id="7172" name="Picture 5" descr="126_chandragiri%20ri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173" name="Rectangle 9"/>
          <p:cNvSpPr>
            <a:spLocks/>
          </p:cNvSpPr>
          <p:nvPr/>
        </p:nvSpPr>
        <p:spPr bwMode="auto">
          <a:xfrm>
            <a:off x="685800" y="990600"/>
            <a:ext cx="5257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endParaRPr lang="en-US" altLang="en-US" sz="2200" b="1" dirty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altLang="en-US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Improve your Biblical Knowledge!!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altLang="en-US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Be in the know what is happening in Mar Thoma Church, the Diocese, and in all its parishes!!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altLang="en-US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World Christian News and Reports / Awareness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altLang="en-US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Chance for you to Write / Contribute Articles/Reports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endParaRPr lang="en-US" altLang="en-US" sz="2200" b="1" dirty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endParaRPr lang="en-US" altLang="en-US" sz="2200" b="1" dirty="0">
              <a:solidFill>
                <a:srgbClr val="80008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838200" y="-122238"/>
            <a:ext cx="3048000" cy="1446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4400" b="1" dirty="0">
              <a:solidFill>
                <a:srgbClr val="FF0000"/>
              </a:solidFill>
              <a:latin typeface="Constantia" pitchFamily="18" charset="0"/>
            </a:endParaRPr>
          </a:p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162800" cy="1371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 Memorable Special Editions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1447800" y="1752600"/>
            <a:ext cx="7696200" cy="3657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Sunday School &amp; Youth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Mission Projects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Sevika Sanghom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Voluntary Evangelists Association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Leadership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Navathy Project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Mar Thoma Diaspora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Mexico Mission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Spirituality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21</a:t>
            </a:r>
            <a:r>
              <a:rPr lang="en-US" altLang="en-US" sz="2200" b="1" baseline="30000" dirty="0" smtClean="0"/>
              <a:t>st</a:t>
            </a:r>
            <a:r>
              <a:rPr lang="en-US" altLang="en-US" sz="2200" b="1" dirty="0" smtClean="0"/>
              <a:t> Century Challenges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altLang="en-US" sz="2200" b="1" dirty="0" smtClean="0"/>
              <a:t>Mar Thoma Church Through History</a:t>
            </a:r>
          </a:p>
        </p:txBody>
      </p:sp>
    </p:spTree>
  </p:cSld>
  <p:clrMapOvr>
    <a:masterClrMapping/>
  </p:clrMapOvr>
  <p:transition spd="slow" advTm="5000"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68707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Sunday School &amp; Youth</a:t>
            </a:r>
          </a:p>
        </p:txBody>
      </p:sp>
      <p:pic>
        <p:nvPicPr>
          <p:cNvPr id="26627" name="Picture 4" descr="scan00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990600"/>
            <a:ext cx="4362450" cy="5715000"/>
          </a:xfrm>
          <a:noFill/>
        </p:spPr>
      </p:pic>
      <p:pic>
        <p:nvPicPr>
          <p:cNvPr id="26628" name="Picture 6" descr="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scan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45958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81000" y="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Sunday School &amp; Youth</a:t>
            </a:r>
          </a:p>
        </p:txBody>
      </p:sp>
    </p:spTree>
  </p:cSld>
  <p:clrMapOvr>
    <a:masterClrMapping/>
  </p:clrMapOvr>
  <p:transition spd="slow" advTm="5000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68707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Metropolitan’s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</a:t>
            </a:r>
          </a:p>
        </p:txBody>
      </p:sp>
      <p:pic>
        <p:nvPicPr>
          <p:cNvPr id="27651" name="Picture 5" descr="scan0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914400"/>
            <a:ext cx="4378325" cy="5715000"/>
          </a:xfrm>
          <a:noFill/>
        </p:spPr>
      </p:pic>
    </p:spTree>
  </p:cSld>
  <p:clrMapOvr>
    <a:masterClrMapping/>
  </p:clrMapOvr>
  <p:transition spd="slow" advTm="5000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scan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42989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066800" y="304800"/>
            <a:ext cx="739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Mar Thoma CHURCH TURNING POINTS</a:t>
            </a:r>
          </a:p>
        </p:txBody>
      </p:sp>
    </p:spTree>
  </p:cSld>
  <p:clrMapOvr>
    <a:masterClrMapping/>
  </p:clrMapOvr>
  <p:transition spd="slow" advTm="5000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514600" y="3200400"/>
            <a:ext cx="6870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0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Historical Days!!</a:t>
            </a:r>
          </a:p>
        </p:txBody>
      </p:sp>
      <p:pic>
        <p:nvPicPr>
          <p:cNvPr id="29699" name="Picture 10" descr="Periyar Wildlife Sanctu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scan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44021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381000" y="152400"/>
            <a:ext cx="542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Historical Days!!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68707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Current Shepherd</a:t>
            </a:r>
          </a:p>
        </p:txBody>
      </p:sp>
      <p:pic>
        <p:nvPicPr>
          <p:cNvPr id="30723" name="Picture 5" descr="scan00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066800"/>
            <a:ext cx="4114800" cy="556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533400" y="152400"/>
            <a:ext cx="792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Celebrating 25 Years as a Diocese</a:t>
            </a: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447800"/>
            <a:ext cx="4137025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533400" y="152400"/>
            <a:ext cx="792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Beyond the Diaspora</a:t>
            </a:r>
          </a:p>
        </p:txBody>
      </p:sp>
      <p:pic>
        <p:nvPicPr>
          <p:cNvPr id="68610" name="Picture 2" descr="C:\Users\Achen\Desktop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838200"/>
            <a:ext cx="4495800" cy="579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304800" y="1752600"/>
            <a:ext cx="3733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4400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Current Issue</a:t>
            </a:r>
            <a:endParaRPr lang="en-US" altLang="en-US" sz="4400" dirty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65" y="0"/>
            <a:ext cx="5331293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68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600" dirty="0" smtClean="0"/>
              <a:t>JOIN MESSENGER AS:</a:t>
            </a:r>
          </a:p>
        </p:txBody>
      </p:sp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 valued subscriber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 Writer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 local promoter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 Graphics and Design Specialist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 Critical Reader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An Advertisement Subscriber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 </a:t>
            </a:r>
            <a:r>
              <a:rPr lang="en-US" altLang="en-US" b="1" i="1" dirty="0" smtClean="0">
                <a:solidFill>
                  <a:srgbClr val="FF0000"/>
                </a:solidFill>
              </a:rPr>
              <a:t>Malayalam</a:t>
            </a:r>
            <a:r>
              <a:rPr lang="en-US" altLang="en-US" b="1" dirty="0" smtClean="0">
                <a:solidFill>
                  <a:srgbClr val="FF0000"/>
                </a:solidFill>
              </a:rPr>
              <a:t> Composer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And a Supporter  With Sincere Prayers!!!!</a:t>
            </a:r>
          </a:p>
          <a:p>
            <a:pPr eaLnBrk="1" hangingPunct="1"/>
            <a:endParaRPr lang="en-US" altLang="en-US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3152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Messenger Through the YEARS</a:t>
            </a:r>
          </a:p>
        </p:txBody>
      </p:sp>
      <p:pic>
        <p:nvPicPr>
          <p:cNvPr id="8195" name="Picture 4" descr="scan00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143000"/>
            <a:ext cx="4092575" cy="5715000"/>
          </a:xfrm>
          <a:noFill/>
        </p:spPr>
      </p:pic>
      <p:pic>
        <p:nvPicPr>
          <p:cNvPr id="8196" name="Picture 6" descr="39_pic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scan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4092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1371600" y="152400"/>
            <a:ext cx="6870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eaLnBrk="1" hangingPunct="1">
              <a:defRPr/>
            </a:pPr>
            <a:r>
              <a:rPr lang="en-US" sz="400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Messenger Through the YEARS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hatsmakingwaves.files.wordpress.com/2010/04/6a00d8341c057553ef01116850eaae970c-400w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" y="1066800"/>
            <a:ext cx="8763000" cy="5707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Patron: Rt. Rev. Dr. Geevarghese Mar Theodosius Episcopa</a:t>
            </a:r>
          </a:p>
          <a:p>
            <a:pPr>
              <a:lnSpc>
                <a:spcPct val="90000"/>
              </a:lnSpc>
              <a:defRPr/>
            </a:pPr>
            <a:endParaRPr lang="en-US" sz="105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b="1" u="sng" dirty="0">
                <a:solidFill>
                  <a:srgbClr val="FF0000"/>
                </a:solidFill>
              </a:rPr>
              <a:t>Editorial Board / Committee</a:t>
            </a:r>
          </a:p>
          <a:p>
            <a:pPr algn="ctr">
              <a:lnSpc>
                <a:spcPct val="90000"/>
              </a:lnSpc>
              <a:defRPr/>
            </a:pPr>
            <a:endParaRPr lang="en-US" sz="600" b="1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b="1" dirty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Rev. Binoy 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J. Thomas (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Diocesan Secretary) 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Dr. Mathew T. Thomas (Chief Editor)</a:t>
            </a:r>
          </a:p>
          <a:p>
            <a:pPr>
              <a:lnSpc>
                <a:spcPct val="90000"/>
              </a:lnSpc>
              <a:defRPr/>
            </a:pPr>
            <a:r>
              <a:rPr lang="en-US" b="1" i="1" u="sng" dirty="0">
                <a:solidFill>
                  <a:srgbClr val="3333FF"/>
                </a:solidFill>
              </a:rPr>
              <a:t>Editorial Board</a:t>
            </a:r>
            <a:r>
              <a:rPr lang="en-US" b="1" u="sng" dirty="0">
                <a:solidFill>
                  <a:srgbClr val="3333FF"/>
                </a:solidFill>
              </a:rPr>
              <a:t>:</a:t>
            </a:r>
            <a:r>
              <a:rPr lang="en-US" b="1" dirty="0"/>
              <a:t>  </a:t>
            </a:r>
          </a:p>
          <a:p>
            <a:pPr>
              <a:defRPr/>
            </a:pPr>
            <a:r>
              <a:rPr lang="en-US" b="1" dirty="0">
                <a:solidFill>
                  <a:srgbClr val="FFC000"/>
                </a:solidFill>
              </a:rPr>
              <a:t>     </a:t>
            </a:r>
            <a:r>
              <a:rPr lang="en-US" sz="2000" b="1" dirty="0">
                <a:solidFill>
                  <a:srgbClr val="CCFF33"/>
                </a:solidFill>
              </a:rPr>
              <a:t>Rev. Binoy </a:t>
            </a:r>
            <a:r>
              <a:rPr lang="en-US" sz="2000" b="1" dirty="0" smtClean="0">
                <a:solidFill>
                  <a:srgbClr val="CCFF33"/>
                </a:solidFill>
              </a:rPr>
              <a:t>J. Thomas</a:t>
            </a:r>
            <a:r>
              <a:rPr lang="en-US" sz="2000" b="1" dirty="0">
                <a:solidFill>
                  <a:srgbClr val="CCFF33"/>
                </a:solidFill>
              </a:rPr>
              <a:t>, Dr. Mathew </a:t>
            </a:r>
            <a:r>
              <a:rPr lang="en-US" sz="2000" b="1" dirty="0" smtClean="0">
                <a:solidFill>
                  <a:srgbClr val="CCFF33"/>
                </a:solidFill>
              </a:rPr>
              <a:t>T. </a:t>
            </a:r>
            <a:r>
              <a:rPr lang="en-US" sz="2000" b="1" dirty="0">
                <a:solidFill>
                  <a:srgbClr val="CCFF33"/>
                </a:solidFill>
              </a:rPr>
              <a:t>Thomas, </a:t>
            </a:r>
          </a:p>
          <a:p>
            <a:pPr>
              <a:defRPr/>
            </a:pPr>
            <a:r>
              <a:rPr lang="en-US" sz="2000" b="1" dirty="0">
                <a:solidFill>
                  <a:srgbClr val="CCFF33"/>
                </a:solidFill>
              </a:rPr>
              <a:t>     Mr. Santhosh Abraham, Mr. George Sam, </a:t>
            </a:r>
          </a:p>
          <a:p>
            <a:pPr>
              <a:defRPr/>
            </a:pPr>
            <a:r>
              <a:rPr lang="en-US" sz="2000" b="1" dirty="0">
                <a:solidFill>
                  <a:srgbClr val="CCFF33"/>
                </a:solidFill>
              </a:rPr>
              <a:t>     Dr. Nancy George Maliacal, Ms. Laila Alex,</a:t>
            </a:r>
          </a:p>
          <a:p>
            <a:pPr>
              <a:defRPr/>
            </a:pPr>
            <a:r>
              <a:rPr lang="en-US" sz="2000" b="1" dirty="0">
                <a:solidFill>
                  <a:srgbClr val="CCFF33"/>
                </a:solidFill>
              </a:rPr>
              <a:t>     </a:t>
            </a:r>
            <a:r>
              <a:rPr lang="en-US" sz="2000" b="1" dirty="0" smtClean="0">
                <a:solidFill>
                  <a:srgbClr val="CCFF33"/>
                </a:solidFill>
              </a:rPr>
              <a:t>Ms. Mary </a:t>
            </a:r>
            <a:r>
              <a:rPr lang="en-US" sz="2000" b="1" dirty="0" smtClean="0">
                <a:solidFill>
                  <a:srgbClr val="CCFF33"/>
                </a:solidFill>
              </a:rPr>
              <a:t>Varghese</a:t>
            </a:r>
            <a:endParaRPr lang="en-US" sz="2000" b="1" dirty="0">
              <a:solidFill>
                <a:srgbClr val="CCFF33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b="1" i="1" u="sng" dirty="0">
                <a:solidFill>
                  <a:srgbClr val="FF0000"/>
                </a:solidFill>
              </a:rPr>
              <a:t>Managing Committee</a:t>
            </a:r>
            <a:r>
              <a:rPr lang="en-US" b="1" u="sng" dirty="0">
                <a:solidFill>
                  <a:srgbClr val="FF0000"/>
                </a:solidFill>
              </a:rPr>
              <a:t>:</a:t>
            </a:r>
            <a:r>
              <a:rPr lang="en-US" u="sng" dirty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0000"/>
              </a:lnSpc>
              <a:defRPr/>
            </a:pPr>
            <a:endParaRPr lang="en-US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3333FF"/>
                </a:solidFill>
              </a:rPr>
              <a:t>     </a:t>
            </a:r>
            <a:r>
              <a:rPr lang="en-US" sz="2400" b="1" dirty="0">
                <a:solidFill>
                  <a:srgbClr val="3333FF"/>
                </a:solidFill>
              </a:rPr>
              <a:t>Rev. Binoy J. Thomas, Mr. Philip Thomas,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3333FF"/>
                </a:solidFill>
              </a:rPr>
              <a:t>    Mr. Samuel K. Samuel, Mr. Jaffey Chacko,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3333FF"/>
                </a:solidFill>
              </a:rPr>
              <a:t>    Mr. Zachariah Mathew, Mr. T.A. Mathew,  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3333FF"/>
                </a:solidFill>
              </a:rPr>
              <a:t>    Mr. Georgey Mathews </a:t>
            </a:r>
          </a:p>
          <a:p>
            <a:pPr>
              <a:defRPr/>
            </a:pPr>
            <a:endParaRPr lang="en-US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US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4820" name="Rectangle 11"/>
          <p:cNvSpPr>
            <a:spLocks noChangeArrowheads="1"/>
          </p:cNvSpPr>
          <p:nvPr/>
        </p:nvSpPr>
        <p:spPr bwMode="auto">
          <a:xfrm>
            <a:off x="1295400" y="3048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latin typeface="Arial Black" panose="020B0A04020102020204" pitchFamily="34" charset="0"/>
              </a:rPr>
              <a:t>EDITORIAL  BOARD</a:t>
            </a:r>
            <a:endParaRPr lang="en-US" altLang="en-US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Tm="7000"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5843" name="Content Placeholder 9" descr="Padathoru Thuzh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0"/>
            <a:ext cx="9161463" cy="6858000"/>
          </a:xfrm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8600" y="4419600"/>
            <a:ext cx="8610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Years-$25 (Canada $25, UK £12)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Years-$60 (Canada $60, UK £30)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Membership - $300/UK £180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609600" y="457200"/>
            <a:ext cx="792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SUBSCRIPTION  RATES</a:t>
            </a:r>
          </a:p>
          <a:p>
            <a:endParaRPr lang="en-US" altLang="en-US" sz="4800" b="1" dirty="0"/>
          </a:p>
        </p:txBody>
      </p:sp>
    </p:spTree>
  </p:cSld>
  <p:clrMapOvr>
    <a:masterClrMapping/>
  </p:clrMapOvr>
  <p:transition spd="slow" advTm="7000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3686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6868" name="Picture 1" descr="C:\Users\Betty\AppData\Local\Microsoft\Windows\Temporary Internet Files\Low\Content.IE5\W1282QD1\Music_Highwa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9247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762000" y="2438400"/>
            <a:ext cx="7467600" cy="335438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Cover/Color - $2,000/Year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Inside/Color - $1,500/Year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Inside/Color - $1,500/Year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Full/B&amp;W - $700/Year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Full/B&amp;W - $200/Issue </a:t>
            </a:r>
          </a:p>
          <a:p>
            <a:pPr lvl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09600" y="762000"/>
            <a:ext cx="800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ADVERTISE IN MESSENGER</a:t>
            </a:r>
            <a:endParaRPr lang="en-US" alt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610600" cy="16764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PLEASE SUBSCRIBE TO MESSENGER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37891" name="Content Placeholder 3" descr="Please subsribe to messenger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r="1181" b="33279"/>
          <a:stretch/>
        </p:blipFill>
        <p:spPr>
          <a:xfrm>
            <a:off x="2286000" y="1200150"/>
            <a:ext cx="4724400" cy="4641850"/>
          </a:xfrm>
        </p:spPr>
      </p:pic>
      <p:sp>
        <p:nvSpPr>
          <p:cNvPr id="2" name="TextBox 1"/>
          <p:cNvSpPr txBox="1"/>
          <p:nvPr/>
        </p:nvSpPr>
        <p:spPr>
          <a:xfrm>
            <a:off x="2286000" y="5842000"/>
            <a:ext cx="4724400" cy="477054"/>
          </a:xfrm>
          <a:prstGeom prst="rect">
            <a:avLst/>
          </a:prstGeom>
          <a:solidFill>
            <a:srgbClr val="B11E24"/>
          </a:solidFill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Script MT Bold" panose="03040602040607080904" pitchFamily="66" charset="0"/>
              </a:rPr>
              <a:t>25</a:t>
            </a:r>
            <a:r>
              <a:rPr lang="en-US" sz="2500" baseline="30000" dirty="0" smtClean="0">
                <a:solidFill>
                  <a:schemeClr val="bg1"/>
                </a:solidFill>
                <a:latin typeface="Script MT Bold" panose="03040602040607080904" pitchFamily="66" charset="0"/>
              </a:rPr>
              <a:t>th</a:t>
            </a:r>
            <a:r>
              <a:rPr lang="en-US" sz="2500" dirty="0" smtClean="0">
                <a:solidFill>
                  <a:schemeClr val="bg1"/>
                </a:solidFill>
                <a:latin typeface="Script MT Bold" panose="03040602040607080904" pitchFamily="66" charset="0"/>
              </a:rPr>
              <a:t> Year of Episcopal Consecration</a:t>
            </a:r>
            <a:endParaRPr lang="en-US" sz="25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/>
              <a:t>Thanks To Achens, Diocesan Council / Assembly Members, Parish, &amp; Area Promoters for their Valuable Support</a:t>
            </a:r>
            <a:r>
              <a:rPr lang="en-US" b="1" dirty="0" smtClean="0">
                <a:solidFill>
                  <a:srgbClr val="339933"/>
                </a:solidFill>
              </a:rPr>
              <a:t/>
            </a:r>
            <a:br>
              <a:rPr lang="en-US" b="1" dirty="0" smtClean="0">
                <a:solidFill>
                  <a:srgbClr val="339933"/>
                </a:solidFill>
              </a:rPr>
            </a:br>
            <a:endParaRPr lang="en-US" dirty="0"/>
          </a:p>
        </p:txBody>
      </p:sp>
      <p:pic>
        <p:nvPicPr>
          <p:cNvPr id="38915" name="Picture 4" descr="C:\Users\Betty\Pictures\Microsoft Clip Organizer\j0400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4267200" cy="4724400"/>
          </a:xfrm>
          <a:noFill/>
        </p:spPr>
      </p:pic>
      <p:pic>
        <p:nvPicPr>
          <p:cNvPr id="3891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76388"/>
            <a:ext cx="4038600" cy="3552825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5715000" y="3200400"/>
            <a:ext cx="2133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धन्यवाद</a:t>
            </a:r>
          </a:p>
        </p:txBody>
      </p:sp>
      <p:sp>
        <p:nvSpPr>
          <p:cNvPr id="38918" name="Rectangle 9"/>
          <p:cNvSpPr>
            <a:spLocks noChangeArrowheads="1"/>
          </p:cNvSpPr>
          <p:nvPr/>
        </p:nvSpPr>
        <p:spPr bwMode="auto">
          <a:xfrm>
            <a:off x="228600" y="5943600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7030A0"/>
                </a:solidFill>
              </a:rPr>
              <a:t>Become a Subscriber to Mar Thoma Messenger and Support the Missions of this Diocese in its Continued Growth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00">
        <p14:rippl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133600" y="152400"/>
            <a:ext cx="6870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eaLnBrk="1" hangingPunct="1">
              <a:defRPr/>
            </a:pPr>
            <a:r>
              <a:rPr lang="en-US" sz="5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       </a:t>
            </a:r>
            <a:r>
              <a:rPr lang="en-US" sz="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Thorough Leadership</a:t>
            </a:r>
          </a:p>
        </p:txBody>
      </p:sp>
      <p:pic>
        <p:nvPicPr>
          <p:cNvPr id="2" name="Picture 5" descr="scan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4398963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4400" y="152400"/>
            <a:ext cx="472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eaLnBrk="1" hangingPunct="1">
              <a:defRPr/>
            </a:pPr>
            <a:r>
              <a:rPr lang="en-US" sz="4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Strong Leadership</a:t>
            </a:r>
          </a:p>
        </p:txBody>
      </p:sp>
      <p:pic>
        <p:nvPicPr>
          <p:cNvPr id="10244" name="Picture 4" descr="scan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45021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371600" y="1524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Prayerful Leadership</a:t>
            </a:r>
          </a:p>
        </p:txBody>
      </p:sp>
      <p:pic>
        <p:nvPicPr>
          <p:cNvPr id="2" name="Picture 5" descr="scan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44640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6870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of a New </a:t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DIOCESAN CENTER IN NY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5" descr="scan00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2" y="1215189"/>
            <a:ext cx="4384676" cy="5605700"/>
          </a:xfrm>
          <a:noFill/>
        </p:spPr>
      </p:pic>
    </p:spTree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6870700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Dream Comes True Through Power of PRAYER</a:t>
            </a:r>
          </a:p>
        </p:txBody>
      </p:sp>
      <p:pic>
        <p:nvPicPr>
          <p:cNvPr id="13315" name="Picture 4" descr="scan0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5038" y="1825625"/>
            <a:ext cx="3273425" cy="4351338"/>
          </a:xfrm>
          <a:noFill/>
        </p:spPr>
      </p:pic>
      <p:pic>
        <p:nvPicPr>
          <p:cNvPr id="13316" name="Picture 6" descr="Diocesan_Cen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586038"/>
            <a:ext cx="3771900" cy="2828925"/>
          </a:xfrm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68707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KASSESSA from US</a:t>
            </a:r>
          </a:p>
        </p:txBody>
      </p:sp>
      <p:pic>
        <p:nvPicPr>
          <p:cNvPr id="14339" name="Picture 4" descr="SCAN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950" y="914400"/>
            <a:ext cx="4724400" cy="5482464"/>
          </a:xfrm>
          <a:noFill/>
        </p:spPr>
      </p:pic>
    </p:spTree>
  </p:cSld>
  <p:clrMapOvr>
    <a:masterClrMapping/>
  </p:clrMapOvr>
  <p:transition spd="slow" advTm="5000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539</Words>
  <Application>Microsoft Office PowerPoint</Application>
  <PresentationFormat>On-screen Show (4:3)</PresentationFormat>
  <Paragraphs>117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Calibri</vt:lpstr>
      <vt:lpstr>Constantia</vt:lpstr>
      <vt:lpstr>Arial</vt:lpstr>
      <vt:lpstr>Script MT Bold</vt:lpstr>
      <vt:lpstr>Arial Narrow</vt:lpstr>
      <vt:lpstr>Times New Roman</vt:lpstr>
      <vt:lpstr>Calibri Light</vt:lpstr>
      <vt:lpstr>Wingdings 2</vt:lpstr>
      <vt:lpstr>Comic Sans MS</vt:lpstr>
      <vt:lpstr>Arial Black</vt:lpstr>
      <vt:lpstr>Office Theme</vt:lpstr>
      <vt:lpstr>MAR THOMA MESSENGER</vt:lpstr>
      <vt:lpstr>A Mar Thoma Magazine for All Minds</vt:lpstr>
      <vt:lpstr>Messenger Through the YEARS</vt:lpstr>
      <vt:lpstr>PowerPoint Presentation</vt:lpstr>
      <vt:lpstr>PowerPoint Presentation</vt:lpstr>
      <vt:lpstr>PowerPoint Presentation</vt:lpstr>
      <vt:lpstr>Vision of a New  DIOCESAN CENTER IN NY</vt:lpstr>
      <vt:lpstr>Dream Comes True Through Power of PRAYER</vt:lpstr>
      <vt:lpstr>First KASSESSA from US</vt:lpstr>
      <vt:lpstr>Messenger and YOU</vt:lpstr>
      <vt:lpstr>Mission Without Borders</vt:lpstr>
      <vt:lpstr>Mexico Mission</vt:lpstr>
      <vt:lpstr>Mexico Mission Second Phase</vt:lpstr>
      <vt:lpstr>Native American Mission (USA)</vt:lpstr>
      <vt:lpstr>Maramon Convention</vt:lpstr>
      <vt:lpstr>          Memories!!</vt:lpstr>
      <vt:lpstr>PowerPoint Presentation</vt:lpstr>
      <vt:lpstr>PowerPoint Presentation</vt:lpstr>
      <vt:lpstr>PowerPoint Presentation</vt:lpstr>
      <vt:lpstr>Few Memorable Special Editions</vt:lpstr>
      <vt:lpstr>Sunday School &amp; Youth</vt:lpstr>
      <vt:lpstr>    Metropolitan’s Visit</vt:lpstr>
      <vt:lpstr>PowerPoint Presentation</vt:lpstr>
      <vt:lpstr>PowerPoint Presentation</vt:lpstr>
      <vt:lpstr>Our Current Shepherd</vt:lpstr>
      <vt:lpstr>PowerPoint Presentation</vt:lpstr>
      <vt:lpstr>PowerPoint Presentation</vt:lpstr>
      <vt:lpstr>PowerPoint Presentation</vt:lpstr>
      <vt:lpstr>JOIN MESSENGER AS:</vt:lpstr>
      <vt:lpstr>PowerPoint Presentation</vt:lpstr>
      <vt:lpstr>PowerPoint Presentation</vt:lpstr>
      <vt:lpstr>PowerPoint Presentation</vt:lpstr>
      <vt:lpstr>PLEASE SUBSCRIBE TO MESSENGER </vt:lpstr>
      <vt:lpstr>Thanks To Achens, Diocesan Council / Assembly Members, Parish, &amp; Area Promoters for their Valuable Support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EAPEN;Mat Samuel</dc:creator>
  <cp:lastModifiedBy>Mat Samuel</cp:lastModifiedBy>
  <cp:revision>122</cp:revision>
  <dcterms:created xsi:type="dcterms:W3CDTF">2009-06-13T14:53:42Z</dcterms:created>
  <dcterms:modified xsi:type="dcterms:W3CDTF">2014-10-24T16:41:18Z</dcterms:modified>
  <cp:contentStatus/>
</cp:coreProperties>
</file>