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1" r:id="rId6"/>
    <p:sldId id="260" r:id="rId7"/>
    <p:sldId id="272" r:id="rId8"/>
    <p:sldId id="261" r:id="rId9"/>
    <p:sldId id="262" r:id="rId10"/>
    <p:sldId id="264" r:id="rId11"/>
    <p:sldId id="273" r:id="rId12"/>
    <p:sldId id="263" r:id="rId13"/>
    <p:sldId id="274" r:id="rId14"/>
    <p:sldId id="265" r:id="rId15"/>
    <p:sldId id="275" r:id="rId16"/>
    <p:sldId id="266" r:id="rId17"/>
    <p:sldId id="267" r:id="rId18"/>
    <p:sldId id="268" r:id="rId19"/>
    <p:sldId id="269" r:id="rId20"/>
    <p:sldId id="277" r:id="rId21"/>
    <p:sldId id="270" r:id="rId22"/>
    <p:sldId id="276"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5" autoAdjust="0"/>
    <p:restoredTop sz="94660"/>
  </p:normalViewPr>
  <p:slideViewPr>
    <p:cSldViewPr snapToGrid="0">
      <p:cViewPr varScale="1">
        <p:scale>
          <a:sx n="80" d="100"/>
          <a:sy n="80" d="100"/>
        </p:scale>
        <p:origin x="18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E7EBC2-E1A2-4235-8F3E-A6795347CF84}" type="datetimeFigureOut">
              <a:rPr lang="en-US" smtClean="0"/>
              <a:t>8/15/2014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FB7466-C94F-42DC-A026-00AD0BD54BBA}" type="slidenum">
              <a:rPr lang="en-US" smtClean="0"/>
              <a:t>‹#›</a:t>
            </a:fld>
            <a:endParaRPr lang="en-US"/>
          </a:p>
        </p:txBody>
      </p:sp>
    </p:spTree>
    <p:extLst>
      <p:ext uri="{BB962C8B-B14F-4D97-AF65-F5344CB8AC3E}">
        <p14:creationId xmlns:p14="http://schemas.microsoft.com/office/powerpoint/2010/main" val="3725070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E7EBC2-E1A2-4235-8F3E-A6795347CF84}" type="datetimeFigureOut">
              <a:rPr lang="en-US" smtClean="0"/>
              <a:t>8/15/2014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FB7466-C94F-42DC-A026-00AD0BD54BBA}" type="slidenum">
              <a:rPr lang="en-US" smtClean="0"/>
              <a:t>‹#›</a:t>
            </a:fld>
            <a:endParaRPr lang="en-US"/>
          </a:p>
        </p:txBody>
      </p:sp>
    </p:spTree>
    <p:extLst>
      <p:ext uri="{BB962C8B-B14F-4D97-AF65-F5344CB8AC3E}">
        <p14:creationId xmlns:p14="http://schemas.microsoft.com/office/powerpoint/2010/main" val="2353150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E7EBC2-E1A2-4235-8F3E-A6795347CF84}" type="datetimeFigureOut">
              <a:rPr lang="en-US" smtClean="0"/>
              <a:t>8/15/2014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FB7466-C94F-42DC-A026-00AD0BD54BBA}" type="slidenum">
              <a:rPr lang="en-US" smtClean="0"/>
              <a:t>‹#›</a:t>
            </a:fld>
            <a:endParaRPr lang="en-US"/>
          </a:p>
        </p:txBody>
      </p:sp>
    </p:spTree>
    <p:extLst>
      <p:ext uri="{BB962C8B-B14F-4D97-AF65-F5344CB8AC3E}">
        <p14:creationId xmlns:p14="http://schemas.microsoft.com/office/powerpoint/2010/main" val="3501609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E7EBC2-E1A2-4235-8F3E-A6795347CF84}" type="datetimeFigureOut">
              <a:rPr lang="en-US" smtClean="0"/>
              <a:t>8/15/2014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FB7466-C94F-42DC-A026-00AD0BD54BBA}" type="slidenum">
              <a:rPr lang="en-US" smtClean="0"/>
              <a:t>‹#›</a:t>
            </a:fld>
            <a:endParaRPr lang="en-US"/>
          </a:p>
        </p:txBody>
      </p:sp>
    </p:spTree>
    <p:extLst>
      <p:ext uri="{BB962C8B-B14F-4D97-AF65-F5344CB8AC3E}">
        <p14:creationId xmlns:p14="http://schemas.microsoft.com/office/powerpoint/2010/main" val="4217547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E7EBC2-E1A2-4235-8F3E-A6795347CF84}" type="datetimeFigureOut">
              <a:rPr lang="en-US" smtClean="0"/>
              <a:t>8/15/2014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FB7466-C94F-42DC-A026-00AD0BD54BBA}" type="slidenum">
              <a:rPr lang="en-US" smtClean="0"/>
              <a:t>‹#›</a:t>
            </a:fld>
            <a:endParaRPr lang="en-US"/>
          </a:p>
        </p:txBody>
      </p:sp>
    </p:spTree>
    <p:extLst>
      <p:ext uri="{BB962C8B-B14F-4D97-AF65-F5344CB8AC3E}">
        <p14:creationId xmlns:p14="http://schemas.microsoft.com/office/powerpoint/2010/main" val="517755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E7EBC2-E1A2-4235-8F3E-A6795347CF84}" type="datetimeFigureOut">
              <a:rPr lang="en-US" smtClean="0"/>
              <a:t>8/15/2014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FB7466-C94F-42DC-A026-00AD0BD54BBA}" type="slidenum">
              <a:rPr lang="en-US" smtClean="0"/>
              <a:t>‹#›</a:t>
            </a:fld>
            <a:endParaRPr lang="en-US"/>
          </a:p>
        </p:txBody>
      </p:sp>
    </p:spTree>
    <p:extLst>
      <p:ext uri="{BB962C8B-B14F-4D97-AF65-F5344CB8AC3E}">
        <p14:creationId xmlns:p14="http://schemas.microsoft.com/office/powerpoint/2010/main" val="2505933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E7EBC2-E1A2-4235-8F3E-A6795347CF84}" type="datetimeFigureOut">
              <a:rPr lang="en-US" smtClean="0"/>
              <a:t>8/15/2014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FB7466-C94F-42DC-A026-00AD0BD54BBA}" type="slidenum">
              <a:rPr lang="en-US" smtClean="0"/>
              <a:t>‹#›</a:t>
            </a:fld>
            <a:endParaRPr lang="en-US"/>
          </a:p>
        </p:txBody>
      </p:sp>
    </p:spTree>
    <p:extLst>
      <p:ext uri="{BB962C8B-B14F-4D97-AF65-F5344CB8AC3E}">
        <p14:creationId xmlns:p14="http://schemas.microsoft.com/office/powerpoint/2010/main" val="3915802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E7EBC2-E1A2-4235-8F3E-A6795347CF84}" type="datetimeFigureOut">
              <a:rPr lang="en-US" smtClean="0"/>
              <a:t>8/15/2014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FB7466-C94F-42DC-A026-00AD0BD54BBA}" type="slidenum">
              <a:rPr lang="en-US" smtClean="0"/>
              <a:t>‹#›</a:t>
            </a:fld>
            <a:endParaRPr lang="en-US"/>
          </a:p>
        </p:txBody>
      </p:sp>
    </p:spTree>
    <p:extLst>
      <p:ext uri="{BB962C8B-B14F-4D97-AF65-F5344CB8AC3E}">
        <p14:creationId xmlns:p14="http://schemas.microsoft.com/office/powerpoint/2010/main" val="2981116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E7EBC2-E1A2-4235-8F3E-A6795347CF84}" type="datetimeFigureOut">
              <a:rPr lang="en-US" smtClean="0"/>
              <a:t>8/15/2014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FB7466-C94F-42DC-A026-00AD0BD54BBA}" type="slidenum">
              <a:rPr lang="en-US" smtClean="0"/>
              <a:t>‹#›</a:t>
            </a:fld>
            <a:endParaRPr lang="en-US"/>
          </a:p>
        </p:txBody>
      </p:sp>
    </p:spTree>
    <p:extLst>
      <p:ext uri="{BB962C8B-B14F-4D97-AF65-F5344CB8AC3E}">
        <p14:creationId xmlns:p14="http://schemas.microsoft.com/office/powerpoint/2010/main" val="4157141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E7EBC2-E1A2-4235-8F3E-A6795347CF84}" type="datetimeFigureOut">
              <a:rPr lang="en-US" smtClean="0"/>
              <a:t>8/15/2014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FB7466-C94F-42DC-A026-00AD0BD54BBA}" type="slidenum">
              <a:rPr lang="en-US" smtClean="0"/>
              <a:t>‹#›</a:t>
            </a:fld>
            <a:endParaRPr lang="en-US"/>
          </a:p>
        </p:txBody>
      </p:sp>
    </p:spTree>
    <p:extLst>
      <p:ext uri="{BB962C8B-B14F-4D97-AF65-F5344CB8AC3E}">
        <p14:creationId xmlns:p14="http://schemas.microsoft.com/office/powerpoint/2010/main" val="3885287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E7EBC2-E1A2-4235-8F3E-A6795347CF84}" type="datetimeFigureOut">
              <a:rPr lang="en-US" smtClean="0"/>
              <a:t>8/15/2014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FB7466-C94F-42DC-A026-00AD0BD54BBA}" type="slidenum">
              <a:rPr lang="en-US" smtClean="0"/>
              <a:t>‹#›</a:t>
            </a:fld>
            <a:endParaRPr lang="en-US"/>
          </a:p>
        </p:txBody>
      </p:sp>
    </p:spTree>
    <p:extLst>
      <p:ext uri="{BB962C8B-B14F-4D97-AF65-F5344CB8AC3E}">
        <p14:creationId xmlns:p14="http://schemas.microsoft.com/office/powerpoint/2010/main" val="3257684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E7EBC2-E1A2-4235-8F3E-A6795347CF84}" type="datetimeFigureOut">
              <a:rPr lang="en-US" smtClean="0"/>
              <a:t>8/15/2014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FB7466-C94F-42DC-A026-00AD0BD54BBA}" type="slidenum">
              <a:rPr lang="en-US" smtClean="0"/>
              <a:t>‹#›</a:t>
            </a:fld>
            <a:endParaRPr lang="en-US"/>
          </a:p>
        </p:txBody>
      </p:sp>
    </p:spTree>
    <p:extLst>
      <p:ext uri="{BB962C8B-B14F-4D97-AF65-F5344CB8AC3E}">
        <p14:creationId xmlns:p14="http://schemas.microsoft.com/office/powerpoint/2010/main" val="2412012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73680" y="1122363"/>
            <a:ext cx="9144000" cy="2387600"/>
          </a:xfrm>
        </p:spPr>
        <p:txBody>
          <a:bodyPr>
            <a:normAutofit/>
          </a:bodyPr>
          <a:lstStyle/>
          <a:p>
            <a:r>
              <a:rPr lang="en-US" sz="5400" dirty="0" smtClean="0">
                <a:solidFill>
                  <a:schemeClr val="bg1"/>
                </a:solidFill>
                <a:latin typeface="Times New Roman" panose="02020603050405020304" pitchFamily="18" charset="0"/>
                <a:cs typeface="Times New Roman" panose="02020603050405020304" pitchFamily="18" charset="0"/>
              </a:rPr>
              <a:t>Altar Boys and </a:t>
            </a:r>
            <a:br>
              <a:rPr lang="en-US" sz="5400" dirty="0" smtClean="0">
                <a:solidFill>
                  <a:schemeClr val="bg1"/>
                </a:solidFill>
                <a:latin typeface="Times New Roman" panose="02020603050405020304" pitchFamily="18" charset="0"/>
                <a:cs typeface="Times New Roman" panose="02020603050405020304" pitchFamily="18" charset="0"/>
              </a:rPr>
            </a:br>
            <a:r>
              <a:rPr lang="en-US" sz="5400" dirty="0" smtClean="0">
                <a:solidFill>
                  <a:schemeClr val="bg1"/>
                </a:solidFill>
                <a:latin typeface="Times New Roman" panose="02020603050405020304" pitchFamily="18" charset="0"/>
                <a:cs typeface="Times New Roman" panose="02020603050405020304" pitchFamily="18" charset="0"/>
              </a:rPr>
              <a:t>Covenant Girls Dedication</a:t>
            </a:r>
            <a:endParaRPr lang="en-US" sz="5400" dirty="0">
              <a:solidFill>
                <a:schemeClr val="bg1"/>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2773680" y="3602038"/>
            <a:ext cx="9144000" cy="1655762"/>
          </a:xfrm>
        </p:spPr>
        <p:txBody>
          <a:bodyPr>
            <a:normAutofit/>
          </a:bodyPr>
          <a:lstStyle/>
          <a:p>
            <a:r>
              <a:rPr lang="en-US" sz="3600" dirty="0" smtClean="0">
                <a:solidFill>
                  <a:schemeClr val="bg1"/>
                </a:solidFill>
                <a:latin typeface="Times New Roman" panose="02020603050405020304" pitchFamily="18" charset="0"/>
                <a:cs typeface="Times New Roman" panose="02020603050405020304" pitchFamily="18" charset="0"/>
              </a:rPr>
              <a:t>Order of Worship</a:t>
            </a:r>
            <a:endParaRPr lang="en-US" sz="3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9366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38074" y="365125"/>
            <a:ext cx="7515726" cy="1325563"/>
          </a:xfrm>
        </p:spPr>
        <p:txBody>
          <a:bodyPr/>
          <a:lstStyle/>
          <a:p>
            <a:r>
              <a:rPr lang="en-US" dirty="0" smtClean="0">
                <a:solidFill>
                  <a:schemeClr val="bg1"/>
                </a:solidFill>
                <a:latin typeface="Times New Roman" panose="02020603050405020304" pitchFamily="18" charset="0"/>
                <a:cs typeface="Times New Roman" panose="02020603050405020304" pitchFamily="18" charset="0"/>
              </a:rPr>
              <a:t>Exhortations </a:t>
            </a:r>
            <a:r>
              <a:rPr lang="en-US" i="1" dirty="0">
                <a:solidFill>
                  <a:schemeClr val="bg1"/>
                </a:solidFill>
                <a:latin typeface="Times New Roman" panose="02020603050405020304" pitchFamily="18" charset="0"/>
                <a:cs typeface="Times New Roman" panose="02020603050405020304" pitchFamily="18" charset="0"/>
              </a:rPr>
              <a:t>(Bishop)</a:t>
            </a:r>
          </a:p>
        </p:txBody>
      </p:sp>
      <p:sp>
        <p:nvSpPr>
          <p:cNvPr id="3" name="Content Placeholder 2"/>
          <p:cNvSpPr>
            <a:spLocks noGrp="1"/>
          </p:cNvSpPr>
          <p:nvPr>
            <p:ph idx="1"/>
          </p:nvPr>
        </p:nvSpPr>
        <p:spPr>
          <a:xfrm>
            <a:off x="3838074" y="1825625"/>
            <a:ext cx="7515726" cy="4351338"/>
          </a:xfrm>
        </p:spPr>
        <p:txBody>
          <a:bodyPr>
            <a:noAutofit/>
          </a:bodyPr>
          <a:lstStyle/>
          <a:p>
            <a:pPr marL="0" indent="0">
              <a:buNone/>
            </a:pPr>
            <a:r>
              <a:rPr lang="en-US" sz="3200" dirty="0" smtClean="0">
                <a:solidFill>
                  <a:schemeClr val="bg1"/>
                </a:solidFill>
                <a:latin typeface="Times New Roman" panose="02020603050405020304" pitchFamily="18" charset="0"/>
                <a:cs typeface="Times New Roman" panose="02020603050405020304" pitchFamily="18" charset="0"/>
              </a:rPr>
              <a:t>You are to set yourself to continue this responsibility regularly for a minimum period of three years. </a:t>
            </a:r>
          </a:p>
          <a:p>
            <a:pPr marL="0" indent="0" algn="ctr">
              <a:buNone/>
            </a:pPr>
            <a:r>
              <a:rPr lang="en-US" sz="3200" i="1" dirty="0" smtClean="0">
                <a:solidFill>
                  <a:schemeClr val="bg1"/>
                </a:solidFill>
                <a:latin typeface="Times New Roman" panose="02020603050405020304" pitchFamily="18" charset="0"/>
                <a:cs typeface="Times New Roman" panose="02020603050405020304" pitchFamily="18" charset="0"/>
              </a:rPr>
              <a:t>(Parents are requested to help the Altar Boys and Covenant Girls reach the Church on Sundays sufficiently early for the services in the Sanctuary)</a:t>
            </a:r>
            <a:r>
              <a:rPr lang="en-US" sz="3200" dirty="0" smtClean="0">
                <a:solidFill>
                  <a:schemeClr val="bg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004466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38074" y="365125"/>
            <a:ext cx="7515726" cy="1325563"/>
          </a:xfrm>
        </p:spPr>
        <p:txBody>
          <a:bodyPr/>
          <a:lstStyle/>
          <a:p>
            <a:r>
              <a:rPr lang="en-US" dirty="0" smtClean="0">
                <a:solidFill>
                  <a:schemeClr val="bg1"/>
                </a:solidFill>
                <a:latin typeface="Times New Roman" panose="02020603050405020304" pitchFamily="18" charset="0"/>
                <a:cs typeface="Times New Roman" panose="02020603050405020304" pitchFamily="18" charset="0"/>
              </a:rPr>
              <a:t>Exhortations </a:t>
            </a:r>
            <a:r>
              <a:rPr lang="en-US" i="1" dirty="0">
                <a:solidFill>
                  <a:schemeClr val="bg1"/>
                </a:solidFill>
                <a:latin typeface="Times New Roman" panose="02020603050405020304" pitchFamily="18" charset="0"/>
                <a:cs typeface="Times New Roman" panose="02020603050405020304" pitchFamily="18" charset="0"/>
              </a:rPr>
              <a:t>(Bishop)</a:t>
            </a:r>
          </a:p>
        </p:txBody>
      </p:sp>
      <p:sp>
        <p:nvSpPr>
          <p:cNvPr id="3" name="Content Placeholder 2"/>
          <p:cNvSpPr>
            <a:spLocks noGrp="1"/>
          </p:cNvSpPr>
          <p:nvPr>
            <p:ph idx="1"/>
          </p:nvPr>
        </p:nvSpPr>
        <p:spPr>
          <a:xfrm>
            <a:off x="3838074" y="1825625"/>
            <a:ext cx="7515726" cy="4351338"/>
          </a:xfrm>
        </p:spPr>
        <p:txBody>
          <a:bodyPr>
            <a:noAutofit/>
          </a:bodyPr>
          <a:lstStyle/>
          <a:p>
            <a:pPr marL="0" indent="0">
              <a:buNone/>
            </a:pPr>
            <a:r>
              <a:rPr lang="en-US" sz="3200" dirty="0" smtClean="0">
                <a:solidFill>
                  <a:schemeClr val="bg1"/>
                </a:solidFill>
                <a:latin typeface="Times New Roman" panose="02020603050405020304" pitchFamily="18" charset="0"/>
                <a:cs typeface="Times New Roman" panose="02020603050405020304" pitchFamily="18" charset="0"/>
              </a:rPr>
              <a:t>Achens will be taking classes for them, enabling them to observe the worship services, and train them to help in the various sacraments.</a:t>
            </a:r>
          </a:p>
          <a:p>
            <a:pPr marL="0" indent="0" algn="ctr">
              <a:buNone/>
            </a:pPr>
            <a:r>
              <a:rPr lang="en-US" sz="3200" i="1" dirty="0" smtClean="0">
                <a:solidFill>
                  <a:schemeClr val="bg1"/>
                </a:solidFill>
                <a:latin typeface="Times New Roman" panose="02020603050405020304" pitchFamily="18" charset="0"/>
                <a:ea typeface="+mj-ea"/>
                <a:cs typeface="Times New Roman" panose="02020603050405020304" pitchFamily="18" charset="0"/>
              </a:rPr>
              <a:t>(Classes on Liturgy – Creed – Sacraments – Holy </a:t>
            </a:r>
            <a:r>
              <a:rPr lang="en-US" sz="3200" i="1" dirty="0">
                <a:solidFill>
                  <a:schemeClr val="bg1"/>
                </a:solidFill>
                <a:latin typeface="Times New Roman" panose="02020603050405020304" pitchFamily="18" charset="0"/>
                <a:ea typeface="+mj-ea"/>
                <a:cs typeface="Times New Roman" panose="02020603050405020304" pitchFamily="18" charset="0"/>
              </a:rPr>
              <a:t>Bible</a:t>
            </a:r>
            <a:r>
              <a:rPr lang="en-US" sz="3200" i="1" dirty="0" smtClean="0">
                <a:solidFill>
                  <a:schemeClr val="bg1"/>
                </a:solidFill>
                <a:latin typeface="Times New Roman" panose="02020603050405020304" pitchFamily="18" charset="0"/>
                <a:ea typeface="+mj-ea"/>
                <a:cs typeface="Times New Roman" panose="02020603050405020304" pitchFamily="18" charset="0"/>
              </a:rPr>
              <a:t>)</a:t>
            </a:r>
            <a:endParaRPr lang="en-US" sz="3200" dirty="0" smtClean="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5441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0104" y="365125"/>
            <a:ext cx="7503695" cy="1325563"/>
          </a:xfrm>
        </p:spPr>
        <p:txBody>
          <a:bodyPr/>
          <a:lstStyle/>
          <a:p>
            <a:r>
              <a:rPr lang="en-US" dirty="0" smtClean="0">
                <a:solidFill>
                  <a:schemeClr val="bg1"/>
                </a:solidFill>
                <a:latin typeface="Times New Roman" panose="02020603050405020304" pitchFamily="18" charset="0"/>
                <a:cs typeface="Times New Roman" panose="02020603050405020304" pitchFamily="18" charset="0"/>
              </a:rPr>
              <a:t>Promeon</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850104" y="1825625"/>
            <a:ext cx="7503695" cy="4351338"/>
          </a:xfrm>
        </p:spPr>
        <p:txBody>
          <a:bodyPr>
            <a:noAutofit/>
          </a:bodyPr>
          <a:lstStyle/>
          <a:p>
            <a:pPr marL="0" indent="0">
              <a:buNone/>
            </a:pPr>
            <a:r>
              <a:rPr lang="en-US" sz="3200" b="1" dirty="0" smtClean="0">
                <a:solidFill>
                  <a:schemeClr val="bg1"/>
                </a:solidFill>
                <a:latin typeface="Times New Roman" panose="02020603050405020304" pitchFamily="18" charset="0"/>
                <a:cs typeface="Times New Roman" panose="02020603050405020304" pitchFamily="18" charset="0"/>
              </a:rPr>
              <a:t>Celebrant: </a:t>
            </a:r>
            <a:r>
              <a:rPr lang="en-US" sz="3200" dirty="0" smtClean="0">
                <a:solidFill>
                  <a:schemeClr val="bg1"/>
                </a:solidFill>
                <a:latin typeface="Times New Roman" panose="02020603050405020304" pitchFamily="18" charset="0"/>
                <a:cs typeface="Times New Roman" panose="02020603050405020304" pitchFamily="18" charset="0"/>
              </a:rPr>
              <a:t>Glory be to the blessed Trinity – God the Father, Son, and Holy Spirit – who hates sin but loves the sinner and forgives those who repent. By Thy mercy, O Lord, sanctify these Thy children who have approached Thy Holy Presence to bear the joyful yoke of serving in Your Holy Altar and Sanctuary.  </a:t>
            </a:r>
            <a:endParaRPr lang="en-US" sz="3200" b="1" dirty="0" smtClean="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7139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0104" y="365125"/>
            <a:ext cx="7503695" cy="1325563"/>
          </a:xfrm>
        </p:spPr>
        <p:txBody>
          <a:bodyPr/>
          <a:lstStyle/>
          <a:p>
            <a:r>
              <a:rPr lang="en-US" dirty="0" smtClean="0">
                <a:solidFill>
                  <a:schemeClr val="bg1"/>
                </a:solidFill>
                <a:latin typeface="Times New Roman" panose="02020603050405020304" pitchFamily="18" charset="0"/>
                <a:cs typeface="Times New Roman" panose="02020603050405020304" pitchFamily="18" charset="0"/>
              </a:rPr>
              <a:t>Promeon</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850104" y="1825625"/>
            <a:ext cx="7503695" cy="4351338"/>
          </a:xfrm>
        </p:spPr>
        <p:txBody>
          <a:bodyPr>
            <a:noAutofit/>
          </a:bodyPr>
          <a:lstStyle/>
          <a:p>
            <a:pPr marL="0" indent="0">
              <a:buNone/>
            </a:pPr>
            <a:r>
              <a:rPr lang="en-US" sz="3200" dirty="0" smtClean="0">
                <a:solidFill>
                  <a:schemeClr val="bg1"/>
                </a:solidFill>
                <a:latin typeface="Times New Roman" panose="02020603050405020304" pitchFamily="18" charset="0"/>
                <a:cs typeface="Times New Roman" panose="02020603050405020304" pitchFamily="18" charset="0"/>
              </a:rPr>
              <a:t>To Thee be glory, honor, and worship at this time, when Your servants are received for this office, and at all times, both now and forever. </a:t>
            </a:r>
          </a:p>
          <a:p>
            <a:pPr marL="0" indent="0">
              <a:buNone/>
            </a:pPr>
            <a:r>
              <a:rPr lang="en-US" sz="3200" b="1" dirty="0">
                <a:solidFill>
                  <a:schemeClr val="bg1"/>
                </a:solidFill>
                <a:latin typeface="Times New Roman" panose="02020603050405020304" pitchFamily="18" charset="0"/>
                <a:cs typeface="Times New Roman" panose="02020603050405020304" pitchFamily="18" charset="0"/>
              </a:rPr>
              <a:t>People: Amen.</a:t>
            </a:r>
            <a:endParaRPr lang="en-US" sz="3200" b="1" dirty="0" smtClean="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9648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38074" y="365125"/>
            <a:ext cx="7515726" cy="1325563"/>
          </a:xfrm>
        </p:spPr>
        <p:txBody>
          <a:bodyPr/>
          <a:lstStyle/>
          <a:p>
            <a:r>
              <a:rPr lang="en-US" dirty="0" smtClean="0">
                <a:solidFill>
                  <a:schemeClr val="bg1"/>
                </a:solidFill>
                <a:latin typeface="Times New Roman" panose="02020603050405020304" pitchFamily="18" charset="0"/>
                <a:cs typeface="Times New Roman" panose="02020603050405020304" pitchFamily="18" charset="0"/>
              </a:rPr>
              <a:t>Sedra</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838074" y="1825625"/>
            <a:ext cx="7515726" cy="4351338"/>
          </a:xfrm>
        </p:spPr>
        <p:txBody>
          <a:bodyPr>
            <a:noAutofit/>
          </a:bodyPr>
          <a:lstStyle/>
          <a:p>
            <a:pPr marL="0" indent="0">
              <a:buNone/>
            </a:pPr>
            <a:r>
              <a:rPr lang="en-US" sz="3200" b="1" dirty="0" smtClean="0">
                <a:solidFill>
                  <a:schemeClr val="bg1"/>
                </a:solidFill>
                <a:latin typeface="Times New Roman" panose="02020603050405020304" pitchFamily="18" charset="0"/>
                <a:cs typeface="Times New Roman" panose="02020603050405020304" pitchFamily="18" charset="0"/>
              </a:rPr>
              <a:t>Celebrant: </a:t>
            </a:r>
            <a:r>
              <a:rPr lang="en-US" sz="3200" dirty="0" smtClean="0">
                <a:solidFill>
                  <a:schemeClr val="bg1"/>
                </a:solidFill>
                <a:latin typeface="Times New Roman" panose="02020603050405020304" pitchFamily="18" charset="0"/>
                <a:cs typeface="Times New Roman" panose="02020603050405020304" pitchFamily="18" charset="0"/>
              </a:rPr>
              <a:t>O </a:t>
            </a:r>
            <a:r>
              <a:rPr lang="en-US" sz="3200" dirty="0">
                <a:solidFill>
                  <a:schemeClr val="bg1"/>
                </a:solidFill>
                <a:latin typeface="Times New Roman" panose="02020603050405020304" pitchFamily="18" charset="0"/>
                <a:cs typeface="Times New Roman" panose="02020603050405020304" pitchFamily="18" charset="0"/>
              </a:rPr>
              <a:t>B</a:t>
            </a:r>
            <a:r>
              <a:rPr lang="en-US" sz="3200" dirty="0" smtClean="0">
                <a:solidFill>
                  <a:schemeClr val="bg1"/>
                </a:solidFill>
                <a:latin typeface="Times New Roman" panose="02020603050405020304" pitchFamily="18" charset="0"/>
                <a:cs typeface="Times New Roman" panose="02020603050405020304" pitchFamily="18" charset="0"/>
              </a:rPr>
              <a:t>lessed Redeemer who dwells in the Holy of Holies, protect these Your servants from the attacks of the evil one. Have mercy upon them as they labor in Your vineyard. Give them abundant joy as they dwell in Thy Holy Place. Give them strength to offer themselves as a sacrifice in perfect holiness. Adorn them with robes of white as they seek to reflect the light of Your glory. </a:t>
            </a:r>
          </a:p>
        </p:txBody>
      </p:sp>
    </p:spTree>
    <p:extLst>
      <p:ext uri="{BB962C8B-B14F-4D97-AF65-F5344CB8AC3E}">
        <p14:creationId xmlns:p14="http://schemas.microsoft.com/office/powerpoint/2010/main" val="2579763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38074" y="365125"/>
            <a:ext cx="7515726" cy="1325563"/>
          </a:xfrm>
        </p:spPr>
        <p:txBody>
          <a:bodyPr/>
          <a:lstStyle/>
          <a:p>
            <a:r>
              <a:rPr lang="en-US" dirty="0" smtClean="0">
                <a:solidFill>
                  <a:schemeClr val="bg1"/>
                </a:solidFill>
                <a:latin typeface="Times New Roman" panose="02020603050405020304" pitchFamily="18" charset="0"/>
                <a:cs typeface="Times New Roman" panose="02020603050405020304" pitchFamily="18" charset="0"/>
              </a:rPr>
              <a:t>Sedra</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838074" y="1825625"/>
            <a:ext cx="7515726" cy="4351338"/>
          </a:xfrm>
        </p:spPr>
        <p:txBody>
          <a:bodyPr>
            <a:noAutofit/>
          </a:bodyPr>
          <a:lstStyle/>
          <a:p>
            <a:pPr marL="0" indent="0">
              <a:buNone/>
            </a:pPr>
            <a:r>
              <a:rPr lang="en-US" sz="3200" dirty="0" smtClean="0">
                <a:solidFill>
                  <a:schemeClr val="bg1"/>
                </a:solidFill>
                <a:latin typeface="Times New Roman" panose="02020603050405020304" pitchFamily="18" charset="0"/>
                <a:cs typeface="Times New Roman" panose="02020603050405020304" pitchFamily="18" charset="0"/>
              </a:rPr>
              <a:t>Make them worthy of the wisdom of Thy prophets. Help them keep the teachings of the Apostles. </a:t>
            </a:r>
          </a:p>
          <a:p>
            <a:pPr marL="0" indent="0">
              <a:buNone/>
            </a:pPr>
            <a:r>
              <a:rPr lang="en-US" sz="3200" dirty="0" smtClean="0">
                <a:solidFill>
                  <a:schemeClr val="bg1"/>
                </a:solidFill>
                <a:latin typeface="Times New Roman" panose="02020603050405020304" pitchFamily="18" charset="0"/>
                <a:cs typeface="Times New Roman" panose="02020603050405020304" pitchFamily="18" charset="0"/>
              </a:rPr>
              <a:t>Inspire them to have the boldness of those martyrs who have died for the sake of the Gospel. Count them in company of Thy saints. Lead them to green pastures, where You have instructed us to shepherd Your sheep. </a:t>
            </a:r>
          </a:p>
        </p:txBody>
      </p:sp>
    </p:spTree>
    <p:extLst>
      <p:ext uri="{BB962C8B-B14F-4D97-AF65-F5344CB8AC3E}">
        <p14:creationId xmlns:p14="http://schemas.microsoft.com/office/powerpoint/2010/main" val="3373274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0104" y="365125"/>
            <a:ext cx="7503695" cy="1325563"/>
          </a:xfrm>
        </p:spPr>
        <p:txBody>
          <a:bodyPr/>
          <a:lstStyle/>
          <a:p>
            <a:r>
              <a:rPr lang="en-US" dirty="0" smtClean="0">
                <a:solidFill>
                  <a:schemeClr val="bg1"/>
                </a:solidFill>
                <a:latin typeface="Times New Roman" panose="02020603050405020304" pitchFamily="18" charset="0"/>
                <a:cs typeface="Times New Roman" panose="02020603050405020304" pitchFamily="18" charset="0"/>
              </a:rPr>
              <a:t>Sedra</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850104" y="1825625"/>
            <a:ext cx="7503695" cy="4351338"/>
          </a:xfrm>
        </p:spPr>
        <p:txBody>
          <a:bodyPr>
            <a:noAutofit/>
          </a:bodyPr>
          <a:lstStyle/>
          <a:p>
            <a:pPr marL="0" indent="0">
              <a:buNone/>
            </a:pPr>
            <a:r>
              <a:rPr lang="en-US" sz="3200" dirty="0" smtClean="0">
                <a:solidFill>
                  <a:schemeClr val="bg1"/>
                </a:solidFill>
                <a:latin typeface="Times New Roman" panose="02020603050405020304" pitchFamily="18" charset="0"/>
                <a:cs typeface="Times New Roman" panose="02020603050405020304" pitchFamily="18" charset="0"/>
              </a:rPr>
              <a:t>May these Your servants dedicate themselves to the task of living as instruments of Thy glory. To Thee, we lift up glory and honor, praise and thanksgiving, now and always, forever and ever.</a:t>
            </a:r>
          </a:p>
          <a:p>
            <a:pPr marL="0" indent="0">
              <a:buNone/>
            </a:pPr>
            <a:r>
              <a:rPr lang="en-US" sz="3200" b="1" dirty="0" smtClean="0">
                <a:solidFill>
                  <a:schemeClr val="bg1"/>
                </a:solidFill>
                <a:latin typeface="Times New Roman" panose="02020603050405020304" pitchFamily="18" charset="0"/>
                <a:cs typeface="Times New Roman" panose="02020603050405020304" pitchFamily="18" charset="0"/>
              </a:rPr>
              <a:t>People: Amen.</a:t>
            </a:r>
          </a:p>
        </p:txBody>
      </p:sp>
    </p:spTree>
    <p:extLst>
      <p:ext uri="{BB962C8B-B14F-4D97-AF65-F5344CB8AC3E}">
        <p14:creationId xmlns:p14="http://schemas.microsoft.com/office/powerpoint/2010/main" val="3450885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0104" y="365125"/>
            <a:ext cx="7503695" cy="1325563"/>
          </a:xfrm>
        </p:spPr>
        <p:txBody>
          <a:bodyPr/>
          <a:lstStyle/>
          <a:p>
            <a:endParaRPr lang="en-US"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850104" y="1825625"/>
            <a:ext cx="7503695" cy="4351338"/>
          </a:xfrm>
        </p:spPr>
        <p:txBody>
          <a:bodyPr>
            <a:noAutofit/>
          </a:bodyPr>
          <a:lstStyle/>
          <a:p>
            <a:pPr marL="0" indent="0" algn="ctr">
              <a:spcBef>
                <a:spcPct val="0"/>
              </a:spcBef>
              <a:buNone/>
            </a:pPr>
            <a:r>
              <a:rPr lang="en-US" sz="3200" i="1" dirty="0">
                <a:solidFill>
                  <a:schemeClr val="bg1"/>
                </a:solidFill>
                <a:latin typeface="Times New Roman" panose="02020603050405020304" pitchFamily="18" charset="0"/>
                <a:ea typeface="+mj-ea"/>
                <a:cs typeface="Times New Roman" panose="02020603050405020304" pitchFamily="18" charset="0"/>
              </a:rPr>
              <a:t>(The candidates kneel. The Celebrant blesses each candidate and then helps them to rise up by holding their right hand into the service as an </a:t>
            </a:r>
            <a:r>
              <a:rPr lang="en-US" sz="3200" i="1" dirty="0" smtClean="0">
                <a:solidFill>
                  <a:schemeClr val="bg1"/>
                </a:solidFill>
                <a:latin typeface="Times New Roman" panose="02020603050405020304" pitchFamily="18" charset="0"/>
                <a:ea typeface="+mj-ea"/>
                <a:cs typeface="Times New Roman" panose="02020603050405020304" pitchFamily="18" charset="0"/>
              </a:rPr>
              <a:t>Altar Boy </a:t>
            </a:r>
            <a:r>
              <a:rPr lang="en-US" sz="3200" i="1" dirty="0">
                <a:solidFill>
                  <a:schemeClr val="bg1"/>
                </a:solidFill>
                <a:latin typeface="Times New Roman" panose="02020603050405020304" pitchFamily="18" charset="0"/>
                <a:ea typeface="+mj-ea"/>
                <a:cs typeface="Times New Roman" panose="02020603050405020304" pitchFamily="18" charset="0"/>
              </a:rPr>
              <a:t>and </a:t>
            </a:r>
            <a:r>
              <a:rPr lang="en-US" sz="3200" i="1" dirty="0" smtClean="0">
                <a:solidFill>
                  <a:schemeClr val="bg1"/>
                </a:solidFill>
                <a:latin typeface="Times New Roman" panose="02020603050405020304" pitchFamily="18" charset="0"/>
                <a:ea typeface="+mj-ea"/>
                <a:cs typeface="Times New Roman" panose="02020603050405020304" pitchFamily="18" charset="0"/>
              </a:rPr>
              <a:t>Covenant Girl</a:t>
            </a:r>
            <a:r>
              <a:rPr lang="en-US" sz="3200" i="1" dirty="0">
                <a:solidFill>
                  <a:schemeClr val="bg1"/>
                </a:solidFill>
                <a:latin typeface="Times New Roman" panose="02020603050405020304" pitchFamily="18" charset="0"/>
                <a:ea typeface="+mj-ea"/>
                <a:cs typeface="Times New Roman" panose="02020603050405020304" pitchFamily="18" charset="0"/>
              </a:rPr>
              <a:t>). </a:t>
            </a:r>
          </a:p>
        </p:txBody>
      </p:sp>
    </p:spTree>
    <p:extLst>
      <p:ext uri="{BB962C8B-B14F-4D97-AF65-F5344CB8AC3E}">
        <p14:creationId xmlns:p14="http://schemas.microsoft.com/office/powerpoint/2010/main" val="3698501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4168" y="365125"/>
            <a:ext cx="7479632" cy="1325563"/>
          </a:xfrm>
        </p:spPr>
        <p:txBody>
          <a:bodyPr/>
          <a:lstStyle/>
          <a:p>
            <a:r>
              <a:rPr lang="en-US" dirty="0" smtClean="0">
                <a:solidFill>
                  <a:schemeClr val="bg1"/>
                </a:solidFill>
                <a:latin typeface="Times New Roman" panose="02020603050405020304" pitchFamily="18" charset="0"/>
                <a:cs typeface="Times New Roman" panose="02020603050405020304" pitchFamily="18" charset="0"/>
              </a:rPr>
              <a:t>Altar Boys and Covenant Girls Prayer</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874168" y="1825625"/>
            <a:ext cx="7479632" cy="4351338"/>
          </a:xfrm>
        </p:spPr>
        <p:txBody>
          <a:bodyPr>
            <a:noAutofit/>
          </a:bodyPr>
          <a:lstStyle/>
          <a:p>
            <a:pPr marL="0" indent="0" algn="ctr">
              <a:buNone/>
            </a:pPr>
            <a:r>
              <a:rPr lang="en-US" sz="3200" i="1" dirty="0" smtClean="0">
                <a:solidFill>
                  <a:schemeClr val="bg1"/>
                </a:solidFill>
                <a:latin typeface="Times New Roman" panose="02020603050405020304" pitchFamily="18" charset="0"/>
                <a:cs typeface="Times New Roman" panose="02020603050405020304" pitchFamily="18" charset="0"/>
              </a:rPr>
              <a:t>(All Altar Boys and Covenant Girls, facing the Bishop, will say in unison, the following prayer).</a:t>
            </a:r>
          </a:p>
          <a:p>
            <a:pPr marL="0" indent="0">
              <a:buNone/>
            </a:pPr>
            <a:r>
              <a:rPr lang="en-US" sz="3200" b="1" dirty="0" smtClean="0">
                <a:solidFill>
                  <a:schemeClr val="bg1"/>
                </a:solidFill>
                <a:latin typeface="Times New Roman" panose="02020603050405020304" pitchFamily="18" charset="0"/>
                <a:cs typeface="Times New Roman" panose="02020603050405020304" pitchFamily="18" charset="0"/>
              </a:rPr>
              <a:t>“We are a royal priesthood, a holy nation, and our body is the temple of the living God. We earnestly pray that the glory of the Lord shall ever be shining upon the Sanctuary, and we shall serve the Lord throughout our life. Amen.”</a:t>
            </a:r>
            <a:r>
              <a:rPr lang="en-US" sz="3200" dirty="0" smtClean="0">
                <a:solidFill>
                  <a:schemeClr val="bg1"/>
                </a:solidFill>
                <a:latin typeface="Times New Roman" panose="02020603050405020304" pitchFamily="18" charset="0"/>
                <a:cs typeface="Times New Roman" panose="02020603050405020304" pitchFamily="18" charset="0"/>
              </a:rPr>
              <a:t> </a:t>
            </a:r>
          </a:p>
          <a:p>
            <a:pPr marL="0" indent="0">
              <a:buNone/>
            </a:pPr>
            <a:r>
              <a:rPr lang="en-US" sz="3200" dirty="0" smtClean="0">
                <a:solidFill>
                  <a:schemeClr val="bg1"/>
                </a:solidFill>
                <a:latin typeface="Times New Roman" panose="02020603050405020304" pitchFamily="18" charset="0"/>
                <a:cs typeface="Times New Roman" panose="02020603050405020304" pitchFamily="18" charset="0"/>
              </a:rPr>
              <a:t>(I Peter 2:9; I Corinthians 6:19)</a:t>
            </a:r>
          </a:p>
        </p:txBody>
      </p:sp>
    </p:spTree>
    <p:extLst>
      <p:ext uri="{BB962C8B-B14F-4D97-AF65-F5344CB8AC3E}">
        <p14:creationId xmlns:p14="http://schemas.microsoft.com/office/powerpoint/2010/main" val="1528486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2136" y="365125"/>
            <a:ext cx="7491663" cy="1325563"/>
          </a:xfrm>
        </p:spPr>
        <p:txBody>
          <a:bodyPr/>
          <a:lstStyle/>
          <a:p>
            <a:r>
              <a:rPr lang="en-US" dirty="0" smtClean="0">
                <a:solidFill>
                  <a:schemeClr val="bg1"/>
                </a:solidFill>
                <a:latin typeface="Times New Roman" panose="02020603050405020304" pitchFamily="18" charset="0"/>
                <a:cs typeface="Times New Roman" panose="02020603050405020304" pitchFamily="18" charset="0"/>
              </a:rPr>
              <a:t>Parish Prayer</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862136" y="1825625"/>
            <a:ext cx="7491663" cy="4351338"/>
          </a:xfrm>
        </p:spPr>
        <p:txBody>
          <a:bodyPr>
            <a:noAutofit/>
          </a:bodyPr>
          <a:lstStyle/>
          <a:p>
            <a:pPr marL="0" indent="0" algn="ctr">
              <a:buNone/>
            </a:pPr>
            <a:r>
              <a:rPr lang="en-US" sz="3200" i="1" dirty="0" smtClean="0">
                <a:solidFill>
                  <a:schemeClr val="bg1"/>
                </a:solidFill>
                <a:latin typeface="Times New Roman" panose="02020603050405020304" pitchFamily="18" charset="0"/>
                <a:cs typeface="Times New Roman" panose="02020603050405020304" pitchFamily="18" charset="0"/>
              </a:rPr>
              <a:t>(When the Altar Boys and Covenant Girls turn to the Congregation, the members of the parish stand up as a mark of recognizing the Altar Boys and Covenant Girls and proclaim the following prayer).</a:t>
            </a:r>
            <a:endParaRPr lang="en-US" sz="3200" b="1" dirty="0" smtClean="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0245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200" y="365125"/>
            <a:ext cx="7467600" cy="1325563"/>
          </a:xfrm>
        </p:spPr>
        <p:txBody>
          <a:bodyPr/>
          <a:lstStyle/>
          <a:p>
            <a:r>
              <a:rPr lang="en-US" dirty="0" smtClean="0">
                <a:solidFill>
                  <a:schemeClr val="bg1"/>
                </a:solidFill>
                <a:latin typeface="Times New Roman" panose="02020603050405020304" pitchFamily="18" charset="0"/>
                <a:cs typeface="Times New Roman" panose="02020603050405020304" pitchFamily="18" charset="0"/>
              </a:rPr>
              <a:t>Opening Hymn</a:t>
            </a: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8755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2136" y="365125"/>
            <a:ext cx="7491663" cy="1325563"/>
          </a:xfrm>
        </p:spPr>
        <p:txBody>
          <a:bodyPr/>
          <a:lstStyle/>
          <a:p>
            <a:r>
              <a:rPr lang="en-US" dirty="0" smtClean="0">
                <a:solidFill>
                  <a:schemeClr val="bg1"/>
                </a:solidFill>
                <a:latin typeface="Times New Roman" panose="02020603050405020304" pitchFamily="18" charset="0"/>
                <a:cs typeface="Times New Roman" panose="02020603050405020304" pitchFamily="18" charset="0"/>
              </a:rPr>
              <a:t>Parish Prayer</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862136" y="1825625"/>
            <a:ext cx="7491663" cy="4351338"/>
          </a:xfrm>
        </p:spPr>
        <p:txBody>
          <a:bodyPr>
            <a:noAutofit/>
          </a:bodyPr>
          <a:lstStyle/>
          <a:p>
            <a:pPr marL="0" indent="0">
              <a:buNone/>
            </a:pPr>
            <a:r>
              <a:rPr lang="en-US" sz="3200" b="1" dirty="0" smtClean="0">
                <a:solidFill>
                  <a:schemeClr val="bg1"/>
                </a:solidFill>
                <a:latin typeface="Times New Roman" panose="02020603050405020304" pitchFamily="18" charset="0"/>
                <a:cs typeface="Times New Roman" panose="02020603050405020304" pitchFamily="18" charset="0"/>
              </a:rPr>
              <a:t>People: May God grant you grace to sufficiently do what is needed in the Sanctuary of our Lord Jesus Christ. Be strong and of good courage, for the Church is praying for you.</a:t>
            </a:r>
          </a:p>
        </p:txBody>
      </p:sp>
    </p:spTree>
    <p:extLst>
      <p:ext uri="{BB962C8B-B14F-4D97-AF65-F5344CB8AC3E}">
        <p14:creationId xmlns:p14="http://schemas.microsoft.com/office/powerpoint/2010/main" val="2121856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38074" y="365125"/>
            <a:ext cx="7515726" cy="1325563"/>
          </a:xfrm>
        </p:spPr>
        <p:txBody>
          <a:bodyPr/>
          <a:lstStyle/>
          <a:p>
            <a:r>
              <a:rPr lang="en-US" dirty="0" smtClean="0">
                <a:solidFill>
                  <a:schemeClr val="bg1"/>
                </a:solidFill>
                <a:latin typeface="Times New Roman" panose="02020603050405020304" pitchFamily="18" charset="0"/>
                <a:cs typeface="Times New Roman" panose="02020603050405020304" pitchFamily="18" charset="0"/>
              </a:rPr>
              <a:t>Benediction</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838074" y="1825625"/>
            <a:ext cx="7515726" cy="4351338"/>
          </a:xfrm>
        </p:spPr>
        <p:txBody>
          <a:bodyPr>
            <a:noAutofit/>
          </a:bodyPr>
          <a:lstStyle/>
          <a:p>
            <a:pPr marL="0" indent="0" algn="ctr">
              <a:buNone/>
            </a:pPr>
            <a:r>
              <a:rPr lang="en-US" sz="3200" i="1" dirty="0" smtClean="0">
                <a:solidFill>
                  <a:schemeClr val="bg1"/>
                </a:solidFill>
                <a:latin typeface="Times New Roman" panose="02020603050405020304" pitchFamily="18" charset="0"/>
                <a:cs typeface="Times New Roman" panose="02020603050405020304" pitchFamily="18" charset="0"/>
              </a:rPr>
              <a:t>(Candidates turn to the Altar and receive the Benediction).</a:t>
            </a:r>
          </a:p>
          <a:p>
            <a:pPr marL="0" indent="0">
              <a:buNone/>
            </a:pPr>
            <a:r>
              <a:rPr lang="en-US" sz="3200" b="1" dirty="0" smtClean="0">
                <a:solidFill>
                  <a:schemeClr val="bg1"/>
                </a:solidFill>
                <a:latin typeface="Times New Roman" panose="02020603050405020304" pitchFamily="18" charset="0"/>
                <a:cs typeface="Times New Roman" panose="02020603050405020304" pitchFamily="18" charset="0"/>
              </a:rPr>
              <a:t>Celebrant: </a:t>
            </a:r>
            <a:r>
              <a:rPr lang="en-US" sz="3200" dirty="0" smtClean="0">
                <a:solidFill>
                  <a:schemeClr val="bg1"/>
                </a:solidFill>
                <a:latin typeface="Times New Roman" panose="02020603050405020304" pitchFamily="18" charset="0"/>
                <a:cs typeface="Times New Roman" panose="02020603050405020304" pitchFamily="18" charset="0"/>
              </a:rPr>
              <a:t>You are blessed by the Lord who created Heaven and Earth. May the Lord bless and sanctify all of you who have attended this Divine Service with us. </a:t>
            </a:r>
            <a:endParaRPr lang="en-US" sz="3200" b="1" dirty="0" smtClean="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9302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38074" y="365125"/>
            <a:ext cx="7515726" cy="1325563"/>
          </a:xfrm>
        </p:spPr>
        <p:txBody>
          <a:bodyPr/>
          <a:lstStyle/>
          <a:p>
            <a:r>
              <a:rPr lang="en-US" dirty="0" smtClean="0">
                <a:solidFill>
                  <a:schemeClr val="bg1"/>
                </a:solidFill>
                <a:latin typeface="Times New Roman" panose="02020603050405020304" pitchFamily="18" charset="0"/>
                <a:cs typeface="Times New Roman" panose="02020603050405020304" pitchFamily="18" charset="0"/>
              </a:rPr>
              <a:t>Benediction</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838074" y="1825625"/>
            <a:ext cx="7515726" cy="4351338"/>
          </a:xfrm>
        </p:spPr>
        <p:txBody>
          <a:bodyPr>
            <a:noAutofit/>
          </a:bodyPr>
          <a:lstStyle/>
          <a:p>
            <a:pPr marL="0" indent="0">
              <a:buNone/>
            </a:pPr>
            <a:r>
              <a:rPr lang="en-US" sz="3200" dirty="0" smtClean="0">
                <a:solidFill>
                  <a:schemeClr val="bg1"/>
                </a:solidFill>
                <a:latin typeface="Times New Roman" panose="02020603050405020304" pitchFamily="18" charset="0"/>
                <a:cs typeface="Times New Roman" panose="02020603050405020304" pitchFamily="18" charset="0"/>
              </a:rPr>
              <a:t>May </a:t>
            </a:r>
            <a:r>
              <a:rPr lang="en-US" sz="3200" dirty="0" smtClean="0">
                <a:solidFill>
                  <a:schemeClr val="bg1"/>
                </a:solidFill>
                <a:latin typeface="Times New Roman" panose="02020603050405020304" pitchFamily="18" charset="0"/>
                <a:cs typeface="Times New Roman" panose="02020603050405020304" pitchFamily="18" charset="0"/>
                <a:sym typeface="Wingdings 2" panose="05020102010507070707" pitchFamily="18" charset="2"/>
              </a:rPr>
              <a:t></a:t>
            </a:r>
            <a:r>
              <a:rPr lang="en-US" sz="3200" dirty="0" smtClean="0">
                <a:solidFill>
                  <a:schemeClr val="bg1"/>
                </a:solidFill>
                <a:latin typeface="Times New Roman" panose="02020603050405020304" pitchFamily="18" charset="0"/>
                <a:cs typeface="Times New Roman" panose="02020603050405020304" pitchFamily="18" charset="0"/>
              </a:rPr>
              <a:t> God the Father, Son, and Holy Spirit, hear and accept our weak and inadequate prayers before His Throne of Grace. </a:t>
            </a:r>
            <a:endParaRPr lang="en-US" sz="3200" b="1" dirty="0">
              <a:solidFill>
                <a:schemeClr val="bg1"/>
              </a:solidFill>
              <a:latin typeface="Times New Roman" panose="02020603050405020304" pitchFamily="18" charset="0"/>
              <a:cs typeface="Times New Roman" panose="02020603050405020304" pitchFamily="18" charset="0"/>
            </a:endParaRPr>
          </a:p>
          <a:p>
            <a:pPr marL="0" indent="0">
              <a:buNone/>
            </a:pPr>
            <a:r>
              <a:rPr lang="en-US" sz="3200" b="1" dirty="0" smtClean="0">
                <a:solidFill>
                  <a:schemeClr val="bg1"/>
                </a:solidFill>
                <a:latin typeface="Times New Roman" panose="02020603050405020304" pitchFamily="18" charset="0"/>
                <a:cs typeface="Times New Roman" panose="02020603050405020304" pitchFamily="18" charset="0"/>
              </a:rPr>
              <a:t>People: Amen.</a:t>
            </a:r>
          </a:p>
        </p:txBody>
      </p:sp>
    </p:spTree>
    <p:extLst>
      <p:ext uri="{BB962C8B-B14F-4D97-AF65-F5344CB8AC3E}">
        <p14:creationId xmlns:p14="http://schemas.microsoft.com/office/powerpoint/2010/main" val="1957319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1057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0105" y="365125"/>
            <a:ext cx="7503695" cy="1325563"/>
          </a:xfrm>
        </p:spPr>
        <p:txBody>
          <a:bodyPr/>
          <a:lstStyle/>
          <a:p>
            <a:r>
              <a:rPr lang="en-US" dirty="0" smtClean="0">
                <a:solidFill>
                  <a:schemeClr val="bg1"/>
                </a:solidFill>
                <a:latin typeface="Times New Roman" panose="02020603050405020304" pitchFamily="18" charset="0"/>
                <a:cs typeface="Times New Roman" panose="02020603050405020304" pitchFamily="18" charset="0"/>
              </a:rPr>
              <a:t>Call to Worship</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850105" y="1825625"/>
            <a:ext cx="7503695" cy="4351338"/>
          </a:xfrm>
        </p:spPr>
        <p:txBody>
          <a:bodyPr>
            <a:normAutofit/>
          </a:bodyPr>
          <a:lstStyle/>
          <a:p>
            <a:pPr marL="0" indent="0">
              <a:buNone/>
            </a:pPr>
            <a:r>
              <a:rPr lang="en-US" sz="3200" b="1" dirty="0" smtClean="0">
                <a:solidFill>
                  <a:schemeClr val="bg1"/>
                </a:solidFill>
                <a:latin typeface="Times New Roman" panose="02020603050405020304" pitchFamily="18" charset="0"/>
                <a:cs typeface="Times New Roman" panose="02020603050405020304" pitchFamily="18" charset="0"/>
              </a:rPr>
              <a:t>Celebrant: </a:t>
            </a:r>
            <a:r>
              <a:rPr lang="en-US" sz="3200" dirty="0" smtClean="0">
                <a:solidFill>
                  <a:schemeClr val="bg1"/>
                </a:solidFill>
                <a:latin typeface="Times New Roman" panose="02020603050405020304" pitchFamily="18" charset="0"/>
                <a:cs typeface="Times New Roman" panose="02020603050405020304" pitchFamily="18" charset="0"/>
              </a:rPr>
              <a:t>Who may ascend the mountain of the Lord? Who may stand in His Holy Place?</a:t>
            </a:r>
          </a:p>
          <a:p>
            <a:pPr marL="0" indent="0">
              <a:buNone/>
            </a:pPr>
            <a:r>
              <a:rPr lang="en-US" sz="3200" b="1" dirty="0" smtClean="0">
                <a:solidFill>
                  <a:schemeClr val="bg1"/>
                </a:solidFill>
                <a:latin typeface="Times New Roman" panose="02020603050405020304" pitchFamily="18" charset="0"/>
                <a:cs typeface="Times New Roman" panose="02020603050405020304" pitchFamily="18" charset="0"/>
              </a:rPr>
              <a:t>People: The one who has clean hands and a pure heart, who does not trust in an idol or swear by a false god.</a:t>
            </a:r>
            <a:endParaRPr lang="en-US" sz="32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0524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0106" y="365125"/>
            <a:ext cx="7503694" cy="1325563"/>
          </a:xfrm>
        </p:spPr>
        <p:txBody>
          <a:bodyPr/>
          <a:lstStyle/>
          <a:p>
            <a:r>
              <a:rPr lang="en-US" dirty="0" smtClean="0">
                <a:solidFill>
                  <a:schemeClr val="bg1"/>
                </a:solidFill>
                <a:latin typeface="Times New Roman" panose="02020603050405020304" pitchFamily="18" charset="0"/>
                <a:cs typeface="Times New Roman" panose="02020603050405020304" pitchFamily="18" charset="0"/>
              </a:rPr>
              <a:t>Exhortations </a:t>
            </a:r>
            <a:r>
              <a:rPr lang="en-US" i="1" dirty="0" smtClean="0">
                <a:solidFill>
                  <a:schemeClr val="bg1"/>
                </a:solidFill>
                <a:latin typeface="Times New Roman" panose="02020603050405020304" pitchFamily="18" charset="0"/>
                <a:cs typeface="Times New Roman" panose="02020603050405020304" pitchFamily="18" charset="0"/>
              </a:rPr>
              <a:t>(Bishop)</a:t>
            </a:r>
            <a:endParaRPr lang="en-US" i="1"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850106" y="1825625"/>
            <a:ext cx="7503694" cy="4262354"/>
          </a:xfrm>
        </p:spPr>
        <p:txBody>
          <a:bodyPr>
            <a:noAutofit/>
          </a:bodyPr>
          <a:lstStyle/>
          <a:p>
            <a:pPr marL="0" indent="0">
              <a:buNone/>
            </a:pPr>
            <a:r>
              <a:rPr lang="en-US" sz="3200" dirty="0" smtClean="0">
                <a:solidFill>
                  <a:schemeClr val="bg1"/>
                </a:solidFill>
                <a:latin typeface="Times New Roman" panose="02020603050405020304" pitchFamily="18" charset="0"/>
                <a:cs typeface="Times New Roman" panose="02020603050405020304" pitchFamily="18" charset="0"/>
              </a:rPr>
              <a:t>Dear Altar Boys and Covenant Girls:</a:t>
            </a:r>
          </a:p>
          <a:p>
            <a:pPr marL="0" indent="0">
              <a:buNone/>
            </a:pPr>
            <a:r>
              <a:rPr lang="en-US" sz="3200" dirty="0" smtClean="0">
                <a:solidFill>
                  <a:schemeClr val="bg1"/>
                </a:solidFill>
                <a:latin typeface="Times New Roman" panose="02020603050405020304" pitchFamily="18" charset="0"/>
                <a:cs typeface="Times New Roman" panose="02020603050405020304" pitchFamily="18" charset="0"/>
              </a:rPr>
              <a:t>As you dedicate today to stand before the worshipping community and in the presence of God, know that you are called by God to serve at the Holy Altar and in the Sanctuary. </a:t>
            </a:r>
          </a:p>
        </p:txBody>
      </p:sp>
    </p:spTree>
    <p:extLst>
      <p:ext uri="{BB962C8B-B14F-4D97-AF65-F5344CB8AC3E}">
        <p14:creationId xmlns:p14="http://schemas.microsoft.com/office/powerpoint/2010/main" val="1799940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6042" y="365125"/>
            <a:ext cx="7527757" cy="1325563"/>
          </a:xfrm>
        </p:spPr>
        <p:txBody>
          <a:bodyPr/>
          <a:lstStyle/>
          <a:p>
            <a:r>
              <a:rPr lang="en-US" dirty="0" smtClean="0">
                <a:solidFill>
                  <a:schemeClr val="bg1"/>
                </a:solidFill>
                <a:latin typeface="Times New Roman" panose="02020603050405020304" pitchFamily="18" charset="0"/>
                <a:cs typeface="Times New Roman" panose="02020603050405020304" pitchFamily="18" charset="0"/>
              </a:rPr>
              <a:t>Exhortations </a:t>
            </a:r>
            <a:r>
              <a:rPr lang="en-US" i="1" dirty="0">
                <a:solidFill>
                  <a:schemeClr val="bg1"/>
                </a:solidFill>
                <a:latin typeface="Times New Roman" panose="02020603050405020304" pitchFamily="18" charset="0"/>
                <a:cs typeface="Times New Roman" panose="02020603050405020304" pitchFamily="18" charset="0"/>
              </a:rPr>
              <a:t>(Bishop)</a:t>
            </a:r>
          </a:p>
        </p:txBody>
      </p:sp>
      <p:sp>
        <p:nvSpPr>
          <p:cNvPr id="3" name="Content Placeholder 2"/>
          <p:cNvSpPr>
            <a:spLocks noGrp="1"/>
          </p:cNvSpPr>
          <p:nvPr>
            <p:ph idx="1"/>
          </p:nvPr>
        </p:nvSpPr>
        <p:spPr>
          <a:xfrm>
            <a:off x="3826042" y="1825625"/>
            <a:ext cx="7527757" cy="4262354"/>
          </a:xfrm>
        </p:spPr>
        <p:txBody>
          <a:bodyPr>
            <a:noAutofit/>
          </a:bodyPr>
          <a:lstStyle/>
          <a:p>
            <a:pPr marL="0" indent="0">
              <a:buNone/>
            </a:pPr>
            <a:r>
              <a:rPr lang="en-US" sz="3200" dirty="0" smtClean="0">
                <a:solidFill>
                  <a:schemeClr val="bg1"/>
                </a:solidFill>
                <a:latin typeface="Times New Roman" panose="02020603050405020304" pitchFamily="18" charset="0"/>
                <a:cs typeface="Times New Roman" panose="02020603050405020304" pitchFamily="18" charset="0"/>
              </a:rPr>
              <a:t>We remember Samuel, who was brought by Hannah to the Priest Eli to study, grow spiritually, and to serve at the Holy Place, and also the young girl who directed Naaman to the prophet Elisha for healing. </a:t>
            </a:r>
          </a:p>
        </p:txBody>
      </p:sp>
    </p:spTree>
    <p:extLst>
      <p:ext uri="{BB962C8B-B14F-4D97-AF65-F5344CB8AC3E}">
        <p14:creationId xmlns:p14="http://schemas.microsoft.com/office/powerpoint/2010/main" val="2663623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0105" y="365125"/>
            <a:ext cx="7503695" cy="1325563"/>
          </a:xfrm>
        </p:spPr>
        <p:txBody>
          <a:bodyPr/>
          <a:lstStyle/>
          <a:p>
            <a:r>
              <a:rPr lang="en-US" dirty="0" smtClean="0">
                <a:solidFill>
                  <a:schemeClr val="bg1"/>
                </a:solidFill>
                <a:latin typeface="Times New Roman" panose="02020603050405020304" pitchFamily="18" charset="0"/>
                <a:cs typeface="Times New Roman" panose="02020603050405020304" pitchFamily="18" charset="0"/>
              </a:rPr>
              <a:t>Exhortations </a:t>
            </a:r>
            <a:r>
              <a:rPr lang="en-US" i="1" dirty="0">
                <a:solidFill>
                  <a:schemeClr val="bg1"/>
                </a:solidFill>
                <a:latin typeface="Times New Roman" panose="02020603050405020304" pitchFamily="18" charset="0"/>
                <a:cs typeface="Times New Roman" panose="02020603050405020304" pitchFamily="18" charset="0"/>
              </a:rPr>
              <a:t>(Bishop)</a:t>
            </a:r>
          </a:p>
        </p:txBody>
      </p:sp>
      <p:sp>
        <p:nvSpPr>
          <p:cNvPr id="3" name="Content Placeholder 2"/>
          <p:cNvSpPr>
            <a:spLocks noGrp="1"/>
          </p:cNvSpPr>
          <p:nvPr>
            <p:ph idx="1"/>
          </p:nvPr>
        </p:nvSpPr>
        <p:spPr>
          <a:xfrm>
            <a:off x="3850105" y="1825625"/>
            <a:ext cx="7503695" cy="4351338"/>
          </a:xfrm>
        </p:spPr>
        <p:txBody>
          <a:bodyPr>
            <a:noAutofit/>
          </a:bodyPr>
          <a:lstStyle/>
          <a:p>
            <a:pPr marL="0" indent="0">
              <a:buNone/>
            </a:pPr>
            <a:r>
              <a:rPr lang="en-US" sz="3200" dirty="0" smtClean="0">
                <a:solidFill>
                  <a:schemeClr val="bg1"/>
                </a:solidFill>
                <a:latin typeface="Times New Roman" panose="02020603050405020304" pitchFamily="18" charset="0"/>
                <a:cs typeface="Times New Roman" panose="02020603050405020304" pitchFamily="18" charset="0"/>
              </a:rPr>
              <a:t>We also remember Jesus, at the age of 12, who came to Jerusalem Temple for worship. He not only worshipped at the Temple but also took time to converse with the scribes to understand the Holy Scripture and to grow in wisdom and stature with God and men (Lk. 2:41-51). </a:t>
            </a:r>
          </a:p>
        </p:txBody>
      </p:sp>
    </p:spTree>
    <p:extLst>
      <p:ext uri="{BB962C8B-B14F-4D97-AF65-F5344CB8AC3E}">
        <p14:creationId xmlns:p14="http://schemas.microsoft.com/office/powerpoint/2010/main" val="1408423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2137" y="365125"/>
            <a:ext cx="7491664" cy="1325563"/>
          </a:xfrm>
        </p:spPr>
        <p:txBody>
          <a:bodyPr/>
          <a:lstStyle/>
          <a:p>
            <a:r>
              <a:rPr lang="en-US" dirty="0" smtClean="0">
                <a:solidFill>
                  <a:schemeClr val="bg1"/>
                </a:solidFill>
                <a:latin typeface="Times New Roman" panose="02020603050405020304" pitchFamily="18" charset="0"/>
                <a:cs typeface="Times New Roman" panose="02020603050405020304" pitchFamily="18" charset="0"/>
              </a:rPr>
              <a:t>Exhortations </a:t>
            </a:r>
            <a:r>
              <a:rPr lang="en-US" i="1" dirty="0">
                <a:solidFill>
                  <a:schemeClr val="bg1"/>
                </a:solidFill>
                <a:latin typeface="Times New Roman" panose="02020603050405020304" pitchFamily="18" charset="0"/>
                <a:cs typeface="Times New Roman" panose="02020603050405020304" pitchFamily="18" charset="0"/>
              </a:rPr>
              <a:t>(Bishop)</a:t>
            </a:r>
          </a:p>
        </p:txBody>
      </p:sp>
      <p:sp>
        <p:nvSpPr>
          <p:cNvPr id="3" name="Content Placeholder 2"/>
          <p:cNvSpPr>
            <a:spLocks noGrp="1"/>
          </p:cNvSpPr>
          <p:nvPr>
            <p:ph idx="1"/>
          </p:nvPr>
        </p:nvSpPr>
        <p:spPr>
          <a:xfrm>
            <a:off x="3862137" y="1825625"/>
            <a:ext cx="7491664" cy="4351338"/>
          </a:xfrm>
        </p:spPr>
        <p:txBody>
          <a:bodyPr>
            <a:noAutofit/>
          </a:bodyPr>
          <a:lstStyle/>
          <a:p>
            <a:pPr marL="0" indent="0">
              <a:buNone/>
            </a:pPr>
            <a:r>
              <a:rPr lang="en-US" sz="3200" dirty="0" smtClean="0">
                <a:solidFill>
                  <a:schemeClr val="bg1"/>
                </a:solidFill>
                <a:latin typeface="Times New Roman" panose="02020603050405020304" pitchFamily="18" charset="0"/>
                <a:cs typeface="Times New Roman" panose="02020603050405020304" pitchFamily="18" charset="0"/>
              </a:rPr>
              <a:t>We remember the Virgin Mary who committed to the cause of God by saying: “I am handmaiden of God.” </a:t>
            </a:r>
          </a:p>
          <a:p>
            <a:pPr marL="0" indent="0">
              <a:buNone/>
            </a:pPr>
            <a:r>
              <a:rPr lang="en-US" sz="3200" dirty="0" smtClean="0">
                <a:solidFill>
                  <a:schemeClr val="bg1"/>
                </a:solidFill>
                <a:latin typeface="Times New Roman" panose="02020603050405020304" pitchFamily="18" charset="0"/>
                <a:cs typeface="Times New Roman" panose="02020603050405020304" pitchFamily="18" charset="0"/>
              </a:rPr>
              <a:t>Many young people pass through a time when they seek with great intensity to know their place in the world, to hear their calling and to find their true vocations. May the Holy Spirit help you to find your true vocation.</a:t>
            </a:r>
          </a:p>
        </p:txBody>
      </p:sp>
    </p:spTree>
    <p:extLst>
      <p:ext uri="{BB962C8B-B14F-4D97-AF65-F5344CB8AC3E}">
        <p14:creationId xmlns:p14="http://schemas.microsoft.com/office/powerpoint/2010/main" val="421567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0106" y="365125"/>
            <a:ext cx="7503694" cy="1325563"/>
          </a:xfrm>
        </p:spPr>
        <p:txBody>
          <a:bodyPr/>
          <a:lstStyle/>
          <a:p>
            <a:r>
              <a:rPr lang="en-US" dirty="0" smtClean="0">
                <a:solidFill>
                  <a:schemeClr val="bg1"/>
                </a:solidFill>
                <a:latin typeface="Times New Roman" panose="02020603050405020304" pitchFamily="18" charset="0"/>
                <a:cs typeface="Times New Roman" panose="02020603050405020304" pitchFamily="18" charset="0"/>
              </a:rPr>
              <a:t>Exhortations </a:t>
            </a:r>
            <a:r>
              <a:rPr lang="en-US" i="1" dirty="0">
                <a:solidFill>
                  <a:schemeClr val="bg1"/>
                </a:solidFill>
                <a:latin typeface="Times New Roman" panose="02020603050405020304" pitchFamily="18" charset="0"/>
                <a:cs typeface="Times New Roman" panose="02020603050405020304" pitchFamily="18" charset="0"/>
              </a:rPr>
              <a:t>(Bishop)</a:t>
            </a:r>
          </a:p>
        </p:txBody>
      </p:sp>
      <p:sp>
        <p:nvSpPr>
          <p:cNvPr id="3" name="Content Placeholder 2"/>
          <p:cNvSpPr>
            <a:spLocks noGrp="1"/>
          </p:cNvSpPr>
          <p:nvPr>
            <p:ph idx="1"/>
          </p:nvPr>
        </p:nvSpPr>
        <p:spPr>
          <a:xfrm>
            <a:off x="3850106" y="1825625"/>
            <a:ext cx="7503694" cy="4351338"/>
          </a:xfrm>
        </p:spPr>
        <p:txBody>
          <a:bodyPr>
            <a:noAutofit/>
          </a:bodyPr>
          <a:lstStyle/>
          <a:p>
            <a:pPr marL="0" indent="0">
              <a:buNone/>
            </a:pPr>
            <a:r>
              <a:rPr lang="en-US" sz="3200" dirty="0" smtClean="0">
                <a:solidFill>
                  <a:schemeClr val="bg1"/>
                </a:solidFill>
                <a:latin typeface="Times New Roman" panose="02020603050405020304" pitchFamily="18" charset="0"/>
                <a:cs typeface="Times New Roman" panose="02020603050405020304" pitchFamily="18" charset="0"/>
              </a:rPr>
              <a:t>You will be spending time from now onwards with your parish priests, listening, observing, and asking questions to know more on the Faith and Practices of the Church. You will do the service at the Holy Place, according to a schedule prepared by our Achens. </a:t>
            </a:r>
          </a:p>
        </p:txBody>
      </p:sp>
    </p:spTree>
    <p:extLst>
      <p:ext uri="{BB962C8B-B14F-4D97-AF65-F5344CB8AC3E}">
        <p14:creationId xmlns:p14="http://schemas.microsoft.com/office/powerpoint/2010/main" val="399196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0106" y="365125"/>
            <a:ext cx="7503694" cy="1325563"/>
          </a:xfrm>
        </p:spPr>
        <p:txBody>
          <a:bodyPr/>
          <a:lstStyle/>
          <a:p>
            <a:r>
              <a:rPr lang="en-US" dirty="0" smtClean="0">
                <a:solidFill>
                  <a:schemeClr val="bg1"/>
                </a:solidFill>
                <a:latin typeface="Times New Roman" panose="02020603050405020304" pitchFamily="18" charset="0"/>
                <a:cs typeface="Times New Roman" panose="02020603050405020304" pitchFamily="18" charset="0"/>
              </a:rPr>
              <a:t>Exhortations </a:t>
            </a:r>
            <a:r>
              <a:rPr lang="en-US" i="1" dirty="0">
                <a:solidFill>
                  <a:schemeClr val="bg1"/>
                </a:solidFill>
                <a:latin typeface="Times New Roman" panose="02020603050405020304" pitchFamily="18" charset="0"/>
                <a:cs typeface="Times New Roman" panose="02020603050405020304" pitchFamily="18" charset="0"/>
              </a:rPr>
              <a:t>(Bishop)</a:t>
            </a:r>
          </a:p>
        </p:txBody>
      </p:sp>
      <p:sp>
        <p:nvSpPr>
          <p:cNvPr id="3" name="Content Placeholder 2"/>
          <p:cNvSpPr>
            <a:spLocks noGrp="1"/>
          </p:cNvSpPr>
          <p:nvPr>
            <p:ph idx="1"/>
          </p:nvPr>
        </p:nvSpPr>
        <p:spPr>
          <a:xfrm>
            <a:off x="3850106" y="1825625"/>
            <a:ext cx="7503694" cy="4351338"/>
          </a:xfrm>
        </p:spPr>
        <p:txBody>
          <a:bodyPr>
            <a:noAutofit/>
          </a:bodyPr>
          <a:lstStyle/>
          <a:p>
            <a:pPr marL="0" indent="0">
              <a:buNone/>
            </a:pPr>
            <a:r>
              <a:rPr lang="en-US" sz="3200" dirty="0" smtClean="0">
                <a:solidFill>
                  <a:schemeClr val="bg1"/>
                </a:solidFill>
                <a:latin typeface="Times New Roman" panose="02020603050405020304" pitchFamily="18" charset="0"/>
                <a:cs typeface="Times New Roman" panose="02020603050405020304" pitchFamily="18" charset="0"/>
              </a:rPr>
              <a:t>You will be coming to the Church on Sundays, at least ½ hour (30 minutes) early to prepare the Sanctuary and Altar and to participate in the Preparatory Service (Thooyaba) of the Celebrant. You will come with all preparation to offer yourself through the offertory, confess your sins through the Prayer of Confession, and take part in the Holy Communion.</a:t>
            </a:r>
          </a:p>
        </p:txBody>
      </p:sp>
    </p:spTree>
    <p:extLst>
      <p:ext uri="{BB962C8B-B14F-4D97-AF65-F5344CB8AC3E}">
        <p14:creationId xmlns:p14="http://schemas.microsoft.com/office/powerpoint/2010/main" val="1367227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1057</Words>
  <Application>Microsoft Office PowerPoint</Application>
  <PresentationFormat>Widescreen</PresentationFormat>
  <Paragraphs>54</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Times New Roman</vt:lpstr>
      <vt:lpstr>Wingdings 2</vt:lpstr>
      <vt:lpstr>Office Theme</vt:lpstr>
      <vt:lpstr>Altar Boys and  Covenant Girls Dedication</vt:lpstr>
      <vt:lpstr>Opening Hymn</vt:lpstr>
      <vt:lpstr>Call to Worship</vt:lpstr>
      <vt:lpstr>Exhortations (Bishop)</vt:lpstr>
      <vt:lpstr>Exhortations (Bishop)</vt:lpstr>
      <vt:lpstr>Exhortations (Bishop)</vt:lpstr>
      <vt:lpstr>Exhortations (Bishop)</vt:lpstr>
      <vt:lpstr>Exhortations (Bishop)</vt:lpstr>
      <vt:lpstr>Exhortations (Bishop)</vt:lpstr>
      <vt:lpstr>Exhortations (Bishop)</vt:lpstr>
      <vt:lpstr>Exhortations (Bishop)</vt:lpstr>
      <vt:lpstr>Promeon</vt:lpstr>
      <vt:lpstr>Promeon</vt:lpstr>
      <vt:lpstr>Sedra</vt:lpstr>
      <vt:lpstr>Sedra</vt:lpstr>
      <vt:lpstr>Sedra</vt:lpstr>
      <vt:lpstr>PowerPoint Presentation</vt:lpstr>
      <vt:lpstr>Altar Boys and Covenant Girls Prayer</vt:lpstr>
      <vt:lpstr>Parish Prayer</vt:lpstr>
      <vt:lpstr>Parish Prayer</vt:lpstr>
      <vt:lpstr>Benediction</vt:lpstr>
      <vt:lpstr>Benediction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Altar Boys and  Covenant Girls Dedication</dc:title>
  <dc:creator>Mat Samuel</dc:creator>
  <cp:lastModifiedBy>Mat Samuel</cp:lastModifiedBy>
  <cp:revision>8</cp:revision>
  <dcterms:created xsi:type="dcterms:W3CDTF">2014-08-14T14:19:07Z</dcterms:created>
  <dcterms:modified xsi:type="dcterms:W3CDTF">2014-08-15T21:38:59Z</dcterms:modified>
</cp:coreProperties>
</file>