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p:cViewPr varScale="1">
        <p:scale>
          <a:sx n="80" d="100"/>
          <a:sy n="80" d="100"/>
        </p:scale>
        <p:origin x="180" y="7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ED0D13-31A8-4297-8F1C-30CE145AE34A}" type="datetimeFigureOut">
              <a:rPr lang="en-US" smtClean="0"/>
              <a:t>8/14/2014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CAF9A-0B21-48EB-9504-A83DA300F9E7}" type="slidenum">
              <a:rPr lang="en-US" smtClean="0"/>
              <a:t>‹#›</a:t>
            </a:fld>
            <a:endParaRPr lang="en-US"/>
          </a:p>
        </p:txBody>
      </p:sp>
    </p:spTree>
    <p:extLst>
      <p:ext uri="{BB962C8B-B14F-4D97-AF65-F5344CB8AC3E}">
        <p14:creationId xmlns:p14="http://schemas.microsoft.com/office/powerpoint/2010/main" val="4120208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D0D13-31A8-4297-8F1C-30CE145AE34A}" type="datetimeFigureOut">
              <a:rPr lang="en-US" smtClean="0"/>
              <a:t>8/14/2014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CAF9A-0B21-48EB-9504-A83DA300F9E7}" type="slidenum">
              <a:rPr lang="en-US" smtClean="0"/>
              <a:t>‹#›</a:t>
            </a:fld>
            <a:endParaRPr lang="en-US"/>
          </a:p>
        </p:txBody>
      </p:sp>
    </p:spTree>
    <p:extLst>
      <p:ext uri="{BB962C8B-B14F-4D97-AF65-F5344CB8AC3E}">
        <p14:creationId xmlns:p14="http://schemas.microsoft.com/office/powerpoint/2010/main" val="4037638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D0D13-31A8-4297-8F1C-30CE145AE34A}" type="datetimeFigureOut">
              <a:rPr lang="en-US" smtClean="0"/>
              <a:t>8/14/2014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CAF9A-0B21-48EB-9504-A83DA300F9E7}" type="slidenum">
              <a:rPr lang="en-US" smtClean="0"/>
              <a:t>‹#›</a:t>
            </a:fld>
            <a:endParaRPr lang="en-US"/>
          </a:p>
        </p:txBody>
      </p:sp>
    </p:spTree>
    <p:extLst>
      <p:ext uri="{BB962C8B-B14F-4D97-AF65-F5344CB8AC3E}">
        <p14:creationId xmlns:p14="http://schemas.microsoft.com/office/powerpoint/2010/main" val="858935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D0D13-31A8-4297-8F1C-30CE145AE34A}" type="datetimeFigureOut">
              <a:rPr lang="en-US" smtClean="0"/>
              <a:t>8/14/2014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CAF9A-0B21-48EB-9504-A83DA300F9E7}" type="slidenum">
              <a:rPr lang="en-US" smtClean="0"/>
              <a:t>‹#›</a:t>
            </a:fld>
            <a:endParaRPr lang="en-US"/>
          </a:p>
        </p:txBody>
      </p:sp>
    </p:spTree>
    <p:extLst>
      <p:ext uri="{BB962C8B-B14F-4D97-AF65-F5344CB8AC3E}">
        <p14:creationId xmlns:p14="http://schemas.microsoft.com/office/powerpoint/2010/main" val="2703372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ED0D13-31A8-4297-8F1C-30CE145AE34A}" type="datetimeFigureOut">
              <a:rPr lang="en-US" smtClean="0"/>
              <a:t>8/14/2014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CAF9A-0B21-48EB-9504-A83DA300F9E7}" type="slidenum">
              <a:rPr lang="en-US" smtClean="0"/>
              <a:t>‹#›</a:t>
            </a:fld>
            <a:endParaRPr lang="en-US"/>
          </a:p>
        </p:txBody>
      </p:sp>
    </p:spTree>
    <p:extLst>
      <p:ext uri="{BB962C8B-B14F-4D97-AF65-F5344CB8AC3E}">
        <p14:creationId xmlns:p14="http://schemas.microsoft.com/office/powerpoint/2010/main" val="30209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ED0D13-31A8-4297-8F1C-30CE145AE34A}" type="datetimeFigureOut">
              <a:rPr lang="en-US" smtClean="0"/>
              <a:t>8/14/2014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CAF9A-0B21-48EB-9504-A83DA300F9E7}" type="slidenum">
              <a:rPr lang="en-US" smtClean="0"/>
              <a:t>‹#›</a:t>
            </a:fld>
            <a:endParaRPr lang="en-US"/>
          </a:p>
        </p:txBody>
      </p:sp>
    </p:spTree>
    <p:extLst>
      <p:ext uri="{BB962C8B-B14F-4D97-AF65-F5344CB8AC3E}">
        <p14:creationId xmlns:p14="http://schemas.microsoft.com/office/powerpoint/2010/main" val="3946239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ED0D13-31A8-4297-8F1C-30CE145AE34A}" type="datetimeFigureOut">
              <a:rPr lang="en-US" smtClean="0"/>
              <a:t>8/14/2014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ACAF9A-0B21-48EB-9504-A83DA300F9E7}" type="slidenum">
              <a:rPr lang="en-US" smtClean="0"/>
              <a:t>‹#›</a:t>
            </a:fld>
            <a:endParaRPr lang="en-US"/>
          </a:p>
        </p:txBody>
      </p:sp>
    </p:spTree>
    <p:extLst>
      <p:ext uri="{BB962C8B-B14F-4D97-AF65-F5344CB8AC3E}">
        <p14:creationId xmlns:p14="http://schemas.microsoft.com/office/powerpoint/2010/main" val="4015620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ED0D13-31A8-4297-8F1C-30CE145AE34A}" type="datetimeFigureOut">
              <a:rPr lang="en-US" smtClean="0"/>
              <a:t>8/14/2014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ACAF9A-0B21-48EB-9504-A83DA300F9E7}" type="slidenum">
              <a:rPr lang="en-US" smtClean="0"/>
              <a:t>‹#›</a:t>
            </a:fld>
            <a:endParaRPr lang="en-US"/>
          </a:p>
        </p:txBody>
      </p:sp>
    </p:spTree>
    <p:extLst>
      <p:ext uri="{BB962C8B-B14F-4D97-AF65-F5344CB8AC3E}">
        <p14:creationId xmlns:p14="http://schemas.microsoft.com/office/powerpoint/2010/main" val="485930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ED0D13-31A8-4297-8F1C-30CE145AE34A}" type="datetimeFigureOut">
              <a:rPr lang="en-US" smtClean="0"/>
              <a:t>8/14/2014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ACAF9A-0B21-48EB-9504-A83DA300F9E7}" type="slidenum">
              <a:rPr lang="en-US" smtClean="0"/>
              <a:t>‹#›</a:t>
            </a:fld>
            <a:endParaRPr lang="en-US"/>
          </a:p>
        </p:txBody>
      </p:sp>
    </p:spTree>
    <p:extLst>
      <p:ext uri="{BB962C8B-B14F-4D97-AF65-F5344CB8AC3E}">
        <p14:creationId xmlns:p14="http://schemas.microsoft.com/office/powerpoint/2010/main" val="546587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ED0D13-31A8-4297-8F1C-30CE145AE34A}" type="datetimeFigureOut">
              <a:rPr lang="en-US" smtClean="0"/>
              <a:t>8/14/2014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CAF9A-0B21-48EB-9504-A83DA300F9E7}" type="slidenum">
              <a:rPr lang="en-US" smtClean="0"/>
              <a:t>‹#›</a:t>
            </a:fld>
            <a:endParaRPr lang="en-US"/>
          </a:p>
        </p:txBody>
      </p:sp>
    </p:spTree>
    <p:extLst>
      <p:ext uri="{BB962C8B-B14F-4D97-AF65-F5344CB8AC3E}">
        <p14:creationId xmlns:p14="http://schemas.microsoft.com/office/powerpoint/2010/main" val="1313445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ED0D13-31A8-4297-8F1C-30CE145AE34A}" type="datetimeFigureOut">
              <a:rPr lang="en-US" smtClean="0"/>
              <a:t>8/14/2014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ACAF9A-0B21-48EB-9504-A83DA300F9E7}" type="slidenum">
              <a:rPr lang="en-US" smtClean="0"/>
              <a:t>‹#›</a:t>
            </a:fld>
            <a:endParaRPr lang="en-US"/>
          </a:p>
        </p:txBody>
      </p:sp>
    </p:spTree>
    <p:extLst>
      <p:ext uri="{BB962C8B-B14F-4D97-AF65-F5344CB8AC3E}">
        <p14:creationId xmlns:p14="http://schemas.microsoft.com/office/powerpoint/2010/main" val="4137679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ED0D13-31A8-4297-8F1C-30CE145AE34A}" type="datetimeFigureOut">
              <a:rPr lang="en-US" smtClean="0"/>
              <a:t>8/14/2014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CAF9A-0B21-48EB-9504-A83DA300F9E7}" type="slidenum">
              <a:rPr lang="en-US" smtClean="0"/>
              <a:t>‹#›</a:t>
            </a:fld>
            <a:endParaRPr lang="en-US"/>
          </a:p>
        </p:txBody>
      </p:sp>
    </p:spTree>
    <p:extLst>
      <p:ext uri="{BB962C8B-B14F-4D97-AF65-F5344CB8AC3E}">
        <p14:creationId xmlns:p14="http://schemas.microsoft.com/office/powerpoint/2010/main" val="3257266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solidFill>
                  <a:schemeClr val="bg1"/>
                </a:solidFill>
                <a:latin typeface="Times New Roman" panose="02020603050405020304" pitchFamily="18" charset="0"/>
                <a:cs typeface="Times New Roman" panose="02020603050405020304" pitchFamily="18" charset="0"/>
              </a:rPr>
              <a:t>First Communicants’ Dedication</a:t>
            </a:r>
            <a:endParaRPr lang="en-US" sz="5400" dirty="0">
              <a:solidFill>
                <a:schemeClr val="bg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en-US" sz="3600" dirty="0" smtClean="0">
                <a:solidFill>
                  <a:schemeClr val="bg1"/>
                </a:solidFill>
                <a:latin typeface="Times New Roman" panose="02020603050405020304" pitchFamily="18" charset="0"/>
                <a:cs typeface="Times New Roman" panose="02020603050405020304" pitchFamily="18" charset="0"/>
              </a:rPr>
              <a:t>Order of Worship</a:t>
            </a:r>
            <a:endParaRPr lang="en-US"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3044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ctr">
              <a:buNone/>
            </a:pPr>
            <a:r>
              <a:rPr lang="en-US" sz="3200" i="1" dirty="0" smtClean="0">
                <a:solidFill>
                  <a:schemeClr val="bg1"/>
                </a:solidFill>
                <a:latin typeface="Times New Roman" panose="02020603050405020304" pitchFamily="18" charset="0"/>
                <a:cs typeface="Times New Roman" panose="02020603050405020304" pitchFamily="18" charset="0"/>
              </a:rPr>
              <a:t>(The first communicants </a:t>
            </a:r>
            <a:r>
              <a:rPr lang="en-US" sz="3200" i="1" dirty="0" smtClean="0">
                <a:solidFill>
                  <a:schemeClr val="bg1"/>
                </a:solidFill>
                <a:latin typeface="Times New Roman" panose="02020603050405020304" pitchFamily="18" charset="0"/>
                <a:cs typeface="Times New Roman" panose="02020603050405020304" pitchFamily="18" charset="0"/>
              </a:rPr>
              <a:t>kneel)</a:t>
            </a:r>
            <a:endParaRPr lang="en-US" sz="3200" i="1" dirty="0">
              <a:solidFill>
                <a:schemeClr val="bg1"/>
              </a:solidFill>
              <a:latin typeface="Times New Roman" panose="02020603050405020304" pitchFamily="18" charset="0"/>
              <a:cs typeface="Times New Roman" panose="02020603050405020304" pitchFamily="18" charset="0"/>
            </a:endParaRPr>
          </a:p>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Celebrant:</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smtClean="0">
                <a:solidFill>
                  <a:schemeClr val="bg1"/>
                </a:solidFill>
                <a:latin typeface="Times New Roman" panose="02020603050405020304" pitchFamily="18" charset="0"/>
                <a:cs typeface="Times New Roman" panose="02020603050405020304" pitchFamily="18" charset="0"/>
              </a:rPr>
              <a:t>Lord, fill this Your children with Your Holy Spirit. Strengthen them for Your service. Nurture them with heavenly graces. Protect them always under Your loving care. Bring them up in the knowledge and obedience of Your Word. May they serve You in this world and enjoy the inheritance of all the saints in the world to come.</a:t>
            </a:r>
          </a:p>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People: Amen.</a:t>
            </a:r>
          </a:p>
        </p:txBody>
      </p:sp>
      <p:sp>
        <p:nvSpPr>
          <p:cNvPr id="4" name="Title 3"/>
          <p:cNvSpPr>
            <a:spLocks noGrp="1"/>
          </p:cNvSpPr>
          <p:nvPr>
            <p:ph type="title"/>
          </p:nvPr>
        </p:nvSpPr>
        <p:spPr/>
        <p:txBody>
          <a:bodyPr/>
          <a:lstStyle/>
          <a:p>
            <a:r>
              <a:rPr lang="en-US" dirty="0" smtClean="0">
                <a:solidFill>
                  <a:schemeClr val="bg1"/>
                </a:solidFill>
                <a:latin typeface="Times New Roman" panose="02020603050405020304" pitchFamily="18" charset="0"/>
                <a:cs typeface="Times New Roman" panose="02020603050405020304" pitchFamily="18" charset="0"/>
              </a:rPr>
              <a:t>Prayer</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40033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ctr">
              <a:buNone/>
            </a:pPr>
            <a:r>
              <a:rPr lang="en-US" sz="3200" i="1" dirty="0" smtClean="0">
                <a:solidFill>
                  <a:schemeClr val="bg1"/>
                </a:solidFill>
                <a:latin typeface="Times New Roman" panose="02020603050405020304" pitchFamily="18" charset="0"/>
                <a:cs typeface="Times New Roman" panose="02020603050405020304" pitchFamily="18" charset="0"/>
              </a:rPr>
              <a:t>(The Bishop or Priest lays his hands on the heads of the first </a:t>
            </a:r>
            <a:r>
              <a:rPr lang="en-US" sz="3200" i="1" dirty="0" smtClean="0">
                <a:solidFill>
                  <a:schemeClr val="bg1"/>
                </a:solidFill>
                <a:latin typeface="Times New Roman" panose="02020603050405020304" pitchFamily="18" charset="0"/>
                <a:cs typeface="Times New Roman" panose="02020603050405020304" pitchFamily="18" charset="0"/>
              </a:rPr>
              <a:t>communicants to bless them).</a:t>
            </a:r>
            <a:endParaRPr lang="en-US" sz="3200" i="1" dirty="0" smtClean="0">
              <a:solidFill>
                <a:schemeClr val="bg1"/>
              </a:solidFill>
              <a:latin typeface="Times New Roman" panose="02020603050405020304" pitchFamily="18" charset="0"/>
              <a:cs typeface="Times New Roman" panose="02020603050405020304" pitchFamily="18" charset="0"/>
            </a:endParaRPr>
          </a:p>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Celebrant:</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smtClean="0">
                <a:solidFill>
                  <a:schemeClr val="bg1"/>
                </a:solidFill>
                <a:latin typeface="Times New Roman" panose="02020603050405020304" pitchFamily="18" charset="0"/>
                <a:cs typeface="Times New Roman" panose="02020603050405020304" pitchFamily="18" charset="0"/>
              </a:rPr>
              <a:t>May God Almighty bless you and strengthen you to grow and bear fruit by the power of the Holy Spirit that is already given to you</a:t>
            </a:r>
            <a:r>
              <a:rPr lang="en-US" sz="3200" dirty="0" smtClean="0">
                <a:solidFill>
                  <a:schemeClr val="bg1"/>
                </a:solidFill>
                <a:latin typeface="Times New Roman" panose="02020603050405020304" pitchFamily="18" charset="0"/>
                <a:cs typeface="Times New Roman" panose="02020603050405020304" pitchFamily="18" charset="0"/>
              </a:rPr>
              <a:t>.</a:t>
            </a:r>
            <a:endParaRPr lang="en-US" sz="3200" b="1" dirty="0" smtClean="0">
              <a:solidFill>
                <a:schemeClr val="bg1"/>
              </a:solidFill>
              <a:latin typeface="Times New Roman" panose="02020603050405020304" pitchFamily="18" charset="0"/>
              <a:cs typeface="Times New Roman" panose="02020603050405020304" pitchFamily="18" charset="0"/>
            </a:endParaRPr>
          </a:p>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First Communicants: </a:t>
            </a:r>
            <a:r>
              <a:rPr lang="en-US" sz="3200" b="1" dirty="0" smtClean="0">
                <a:solidFill>
                  <a:schemeClr val="bg1"/>
                </a:solidFill>
                <a:latin typeface="Times New Roman" panose="02020603050405020304" pitchFamily="18" charset="0"/>
                <a:cs typeface="Times New Roman" panose="02020603050405020304" pitchFamily="18" charset="0"/>
              </a:rPr>
              <a:t>Amen.</a:t>
            </a:r>
          </a:p>
          <a:p>
            <a:pPr marL="0" indent="0" algn="ctr">
              <a:buNone/>
            </a:pPr>
            <a:r>
              <a:rPr lang="en-US" sz="3200" i="1" dirty="0" smtClean="0">
                <a:solidFill>
                  <a:schemeClr val="bg1"/>
                </a:solidFill>
                <a:latin typeface="Times New Roman" panose="02020603050405020304" pitchFamily="18" charset="0"/>
                <a:cs typeface="Times New Roman" panose="02020603050405020304" pitchFamily="18" charset="0"/>
              </a:rPr>
              <a:t>(After </a:t>
            </a:r>
            <a:r>
              <a:rPr lang="en-US" sz="3200" i="1" dirty="0">
                <a:solidFill>
                  <a:schemeClr val="bg1"/>
                </a:solidFill>
                <a:latin typeface="Times New Roman" panose="02020603050405020304" pitchFamily="18" charset="0"/>
                <a:cs typeface="Times New Roman" panose="02020603050405020304" pitchFamily="18" charset="0"/>
              </a:rPr>
              <a:t>that, they are helped to stand and given Bibles and candles. They stand with lighted candles, facing the </a:t>
            </a:r>
            <a:r>
              <a:rPr lang="en-US" sz="3200" i="1" dirty="0" smtClean="0">
                <a:solidFill>
                  <a:schemeClr val="bg1"/>
                </a:solidFill>
                <a:latin typeface="Times New Roman" panose="02020603050405020304" pitchFamily="18" charset="0"/>
                <a:cs typeface="Times New Roman" panose="02020603050405020304" pitchFamily="18" charset="0"/>
              </a:rPr>
              <a:t>congregation).</a:t>
            </a:r>
            <a:endParaRPr lang="en-US" sz="3200" i="1"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514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Times New Roman" panose="02020603050405020304" pitchFamily="18" charset="0"/>
                <a:cs typeface="Times New Roman" panose="02020603050405020304" pitchFamily="18" charset="0"/>
              </a:rPr>
              <a:t>Welcome by the Church</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People: We, the members of this parish – joyfully welcome you – to the fellowship of the Church. – We promise you our prayers and help. – May the Lord help us – to serve God in the unity of the Spirit. May God keep us all from falling. May God in His power and love – enable us to stand pure and spotless, with all the saints in His presence – in His eternal Kingdom.</a:t>
            </a:r>
          </a:p>
        </p:txBody>
      </p:sp>
    </p:spTree>
    <p:extLst>
      <p:ext uri="{BB962C8B-B14F-4D97-AF65-F5344CB8AC3E}">
        <p14:creationId xmlns:p14="http://schemas.microsoft.com/office/powerpoint/2010/main" val="3277344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ctr">
              <a:buNone/>
            </a:pPr>
            <a:r>
              <a:rPr lang="en-US" sz="3200" i="1" dirty="0" smtClean="0">
                <a:solidFill>
                  <a:schemeClr val="bg1"/>
                </a:solidFill>
                <a:latin typeface="Times New Roman" panose="02020603050405020304" pitchFamily="18" charset="0"/>
                <a:cs typeface="Times New Roman" panose="02020603050405020304" pitchFamily="18" charset="0"/>
              </a:rPr>
              <a:t>(The communicants turn facing the Altar).</a:t>
            </a:r>
          </a:p>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Celebrant:</a:t>
            </a:r>
            <a:r>
              <a:rPr lang="en-US" sz="3200" i="1" dirty="0">
                <a:solidFill>
                  <a:schemeClr val="bg1"/>
                </a:solidFill>
                <a:latin typeface="Times New Roman" panose="02020603050405020304" pitchFamily="18" charset="0"/>
                <a:cs typeface="Times New Roman" panose="02020603050405020304" pitchFamily="18" charset="0"/>
              </a:rPr>
              <a:t> </a:t>
            </a:r>
            <a:r>
              <a:rPr lang="en-US" sz="3200" b="1" dirty="0" smtClean="0">
                <a:solidFill>
                  <a:schemeClr val="bg1"/>
                </a:solidFill>
                <a:latin typeface="Times New Roman" panose="02020603050405020304" pitchFamily="18" charset="0"/>
                <a:cs typeface="Times New Roman" panose="02020603050405020304" pitchFamily="18" charset="0"/>
              </a:rPr>
              <a:t>Dearly beloved, go into the world </a:t>
            </a:r>
            <a:r>
              <a:rPr lang="en-US" sz="3200" b="1" dirty="0" smtClean="0">
                <a:solidFill>
                  <a:schemeClr val="bg1"/>
                </a:solidFill>
                <a:latin typeface="Times New Roman" panose="02020603050405020304" pitchFamily="18" charset="0"/>
                <a:cs typeface="Times New Roman" panose="02020603050405020304" pitchFamily="18" charset="0"/>
              </a:rPr>
              <a:t>with great joy. </a:t>
            </a:r>
            <a:r>
              <a:rPr lang="en-US" sz="3200" b="1" dirty="0" smtClean="0">
                <a:solidFill>
                  <a:schemeClr val="bg1"/>
                </a:solidFill>
                <a:latin typeface="Times New Roman" panose="02020603050405020304" pitchFamily="18" charset="0"/>
                <a:cs typeface="Times New Roman" panose="02020603050405020304" pitchFamily="18" charset="0"/>
              </a:rPr>
              <a:t>May the God of peace be with you. May His Holy Spirit guide you. May the grace and blessings of the Triune God – Father, Son, and Holy Spirit be with us all, now and forever.</a:t>
            </a:r>
          </a:p>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People: Amen.</a:t>
            </a:r>
          </a:p>
          <a:p>
            <a:pPr marL="0" indent="0" algn="ctr">
              <a:buNone/>
            </a:pPr>
            <a:r>
              <a:rPr lang="en-US" sz="3200" i="1" dirty="0" smtClean="0">
                <a:solidFill>
                  <a:schemeClr val="bg1"/>
                </a:solidFill>
                <a:latin typeface="Times New Roman" panose="02020603050405020304" pitchFamily="18" charset="0"/>
                <a:cs typeface="Times New Roman" panose="02020603050405020304" pitchFamily="18" charset="0"/>
              </a:rPr>
              <a:t>(The communicants </a:t>
            </a:r>
            <a:r>
              <a:rPr lang="en-US" sz="3200" i="1" dirty="0" smtClean="0">
                <a:solidFill>
                  <a:schemeClr val="bg1"/>
                </a:solidFill>
                <a:latin typeface="Times New Roman" panose="02020603050405020304" pitchFamily="18" charset="0"/>
                <a:cs typeface="Times New Roman" panose="02020603050405020304" pitchFamily="18" charset="0"/>
              </a:rPr>
              <a:t>will join in the </a:t>
            </a:r>
            <a:r>
              <a:rPr lang="en-US" sz="3200" i="1" dirty="0" smtClean="0">
                <a:solidFill>
                  <a:schemeClr val="bg1"/>
                </a:solidFill>
                <a:latin typeface="Times New Roman" panose="02020603050405020304" pitchFamily="18" charset="0"/>
                <a:cs typeface="Times New Roman" panose="02020603050405020304" pitchFamily="18" charset="0"/>
              </a:rPr>
              <a:t>Prayer of </a:t>
            </a:r>
            <a:r>
              <a:rPr lang="en-US" sz="3200" i="1" dirty="0" smtClean="0">
                <a:solidFill>
                  <a:schemeClr val="bg1"/>
                </a:solidFill>
                <a:latin typeface="Times New Roman" panose="02020603050405020304" pitchFamily="18" charset="0"/>
                <a:cs typeface="Times New Roman" panose="02020603050405020304" pitchFamily="18" charset="0"/>
              </a:rPr>
              <a:t>Confession. They will partake first in the </a:t>
            </a:r>
            <a:r>
              <a:rPr lang="en-US" sz="3200" i="1" dirty="0" smtClean="0">
                <a:solidFill>
                  <a:schemeClr val="bg1"/>
                </a:solidFill>
                <a:latin typeface="Times New Roman" panose="02020603050405020304" pitchFamily="18" charset="0"/>
                <a:cs typeface="Times New Roman" panose="02020603050405020304" pitchFamily="18" charset="0"/>
              </a:rPr>
              <a:t>Holy </a:t>
            </a:r>
            <a:r>
              <a:rPr lang="en-US" sz="3200" i="1" dirty="0" smtClean="0">
                <a:solidFill>
                  <a:schemeClr val="bg1"/>
                </a:solidFill>
                <a:latin typeface="Times New Roman" panose="02020603050405020304" pitchFamily="18" charset="0"/>
                <a:cs typeface="Times New Roman" panose="02020603050405020304" pitchFamily="18" charset="0"/>
              </a:rPr>
              <a:t>Qurbana when it is served).</a:t>
            </a:r>
            <a:endParaRPr lang="en-US" sz="3200" i="1" dirty="0" smtClean="0">
              <a:solidFill>
                <a:schemeClr val="bg1"/>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en-US" dirty="0" smtClean="0">
                <a:solidFill>
                  <a:schemeClr val="bg1"/>
                </a:solidFill>
                <a:latin typeface="Times New Roman" panose="02020603050405020304" pitchFamily="18" charset="0"/>
                <a:cs typeface="Times New Roman" panose="02020603050405020304" pitchFamily="18" charset="0"/>
              </a:rPr>
              <a:t>Benediction</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9630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Times New Roman" panose="02020603050405020304" pitchFamily="18" charset="0"/>
                <a:cs typeface="Times New Roman" panose="02020603050405020304" pitchFamily="18" charset="0"/>
              </a:rPr>
              <a:t>Opening Hymn</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ctr">
              <a:buNone/>
            </a:pPr>
            <a:r>
              <a:rPr lang="en-US" sz="3200" i="1" dirty="0" smtClean="0">
                <a:solidFill>
                  <a:schemeClr val="bg1"/>
                </a:solidFill>
                <a:latin typeface="Times New Roman" panose="02020603050405020304" pitchFamily="18" charset="0"/>
                <a:cs typeface="Times New Roman" panose="02020603050405020304" pitchFamily="18" charset="0"/>
              </a:rPr>
              <a:t>(The first communicants come forward </a:t>
            </a:r>
            <a:r>
              <a:rPr lang="en-US" sz="3200" i="1" dirty="0" smtClean="0">
                <a:solidFill>
                  <a:schemeClr val="bg1"/>
                </a:solidFill>
                <a:latin typeface="Times New Roman" panose="02020603050405020304" pitchFamily="18" charset="0"/>
                <a:cs typeface="Times New Roman" panose="02020603050405020304" pitchFamily="18" charset="0"/>
              </a:rPr>
              <a:t>and </a:t>
            </a:r>
            <a:r>
              <a:rPr lang="en-US" sz="3200" i="1" dirty="0" smtClean="0">
                <a:solidFill>
                  <a:schemeClr val="bg1"/>
                </a:solidFill>
                <a:latin typeface="Times New Roman" panose="02020603050405020304" pitchFamily="18" charset="0"/>
                <a:cs typeface="Times New Roman" panose="02020603050405020304" pitchFamily="18" charset="0"/>
              </a:rPr>
              <a:t>stand in </a:t>
            </a:r>
            <a:r>
              <a:rPr lang="en-US" sz="3200" i="1" dirty="0" smtClean="0">
                <a:solidFill>
                  <a:schemeClr val="bg1"/>
                </a:solidFill>
                <a:latin typeface="Times New Roman" panose="02020603050405020304" pitchFamily="18" charset="0"/>
                <a:cs typeface="Times New Roman" panose="02020603050405020304" pitchFamily="18" charset="0"/>
              </a:rPr>
              <a:t>line. A </a:t>
            </a:r>
            <a:r>
              <a:rPr lang="en-US" sz="3200" i="1" dirty="0" smtClean="0">
                <a:solidFill>
                  <a:schemeClr val="bg1"/>
                </a:solidFill>
                <a:latin typeface="Times New Roman" panose="02020603050405020304" pitchFamily="18" charset="0"/>
                <a:cs typeface="Times New Roman" panose="02020603050405020304" pitchFamily="18" charset="0"/>
              </a:rPr>
              <a:t>dedication hymn is sung. The congregation remains seated).</a:t>
            </a:r>
            <a:endParaRPr lang="en-US" sz="3200"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5800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Celebrant: </a:t>
            </a:r>
            <a:r>
              <a:rPr lang="en-US" sz="3200" dirty="0" smtClean="0">
                <a:solidFill>
                  <a:schemeClr val="bg1"/>
                </a:solidFill>
                <a:latin typeface="Times New Roman" panose="02020603050405020304" pitchFamily="18" charset="0"/>
                <a:cs typeface="Times New Roman" panose="02020603050405020304" pitchFamily="18" charset="0"/>
              </a:rPr>
              <a:t>Dearly </a:t>
            </a:r>
            <a:r>
              <a:rPr lang="en-US" sz="3200" dirty="0">
                <a:solidFill>
                  <a:schemeClr val="bg1"/>
                </a:solidFill>
                <a:latin typeface="Times New Roman" panose="02020603050405020304" pitchFamily="18" charset="0"/>
                <a:cs typeface="Times New Roman" panose="02020603050405020304" pitchFamily="18" charset="0"/>
              </a:rPr>
              <a:t>beloved members of the congregation, </a:t>
            </a:r>
            <a:r>
              <a:rPr lang="en-US" sz="3200" dirty="0" smtClean="0">
                <a:solidFill>
                  <a:schemeClr val="bg1"/>
                </a:solidFill>
                <a:latin typeface="Times New Roman" panose="02020603050405020304" pitchFamily="18" charset="0"/>
                <a:cs typeface="Times New Roman" panose="02020603050405020304" pitchFamily="18" charset="0"/>
              </a:rPr>
              <a:t>we are </a:t>
            </a:r>
            <a:r>
              <a:rPr lang="en-US" sz="3200" dirty="0">
                <a:solidFill>
                  <a:schemeClr val="bg1"/>
                </a:solidFill>
                <a:latin typeface="Times New Roman" panose="02020603050405020304" pitchFamily="18" charset="0"/>
                <a:cs typeface="Times New Roman" panose="02020603050405020304" pitchFamily="18" charset="0"/>
              </a:rPr>
              <a:t>assembled here to praise God as these first communicants openly confess that they are partakers in the saving grace of God. Let us all pray that they may experience God’s abundant power and grace. We welcome them today to the full fellowship of the Church, the Body of Christ, through the Sacrament of the Holy Qurbana.</a:t>
            </a:r>
            <a:endParaRPr lang="en-US" sz="3200"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2323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3200" i="1" dirty="0" smtClean="0">
                <a:solidFill>
                  <a:schemeClr val="bg1"/>
                </a:solidFill>
                <a:latin typeface="Times New Roman" panose="02020603050405020304" pitchFamily="18" charset="0"/>
                <a:cs typeface="Times New Roman" panose="02020603050405020304" pitchFamily="18" charset="0"/>
              </a:rPr>
              <a:t>(Parents and Godparents shall stand in their respective places to thank God silently).</a:t>
            </a:r>
          </a:p>
          <a:p>
            <a:pPr marL="0" indent="0" algn="ctr">
              <a:buNone/>
            </a:pPr>
            <a:r>
              <a:rPr lang="en-US" sz="3200" i="1" dirty="0" smtClean="0">
                <a:solidFill>
                  <a:schemeClr val="bg1"/>
                </a:solidFill>
                <a:latin typeface="Times New Roman" panose="02020603050405020304" pitchFamily="18" charset="0"/>
                <a:cs typeface="Times New Roman" panose="02020603050405020304" pitchFamily="18" charset="0"/>
              </a:rPr>
              <a:t>(</a:t>
            </a:r>
            <a:r>
              <a:rPr lang="en-US" sz="3200" i="1" dirty="0" smtClean="0">
                <a:solidFill>
                  <a:schemeClr val="bg1"/>
                </a:solidFill>
                <a:latin typeface="Times New Roman" panose="02020603050405020304" pitchFamily="18" charset="0"/>
                <a:cs typeface="Times New Roman" panose="02020603050405020304" pitchFamily="18" charset="0"/>
              </a:rPr>
              <a:t>Priest to the Communicants)</a:t>
            </a:r>
          </a:p>
          <a:p>
            <a:pPr marL="0" indent="0">
              <a:buNone/>
            </a:pPr>
            <a:r>
              <a:rPr lang="en-US" sz="3200" dirty="0" smtClean="0">
                <a:solidFill>
                  <a:schemeClr val="bg1"/>
                </a:solidFill>
                <a:latin typeface="Times New Roman" panose="02020603050405020304" pitchFamily="18" charset="0"/>
                <a:cs typeface="Times New Roman" panose="02020603050405020304" pitchFamily="18" charset="0"/>
              </a:rPr>
              <a:t>Now, our dearly beloved children in the Lord, you are called upon to renew the pledge taken on behalf of you by your parents and godparents at the time of your baptism.</a:t>
            </a:r>
            <a:endParaRPr lang="en-US" sz="3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1530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3200" dirty="0" smtClean="0">
                <a:solidFill>
                  <a:schemeClr val="bg1"/>
                </a:solidFill>
                <a:latin typeface="Times New Roman" panose="02020603050405020304" pitchFamily="18" charset="0"/>
                <a:cs typeface="Times New Roman" panose="02020603050405020304" pitchFamily="18" charset="0"/>
              </a:rPr>
              <a:t>Please repeat that pledge after me, now.</a:t>
            </a:r>
          </a:p>
          <a:p>
            <a:pPr marL="0" indent="0" algn="ctr">
              <a:buNone/>
            </a:pPr>
            <a:endParaRPr lang="en-US" sz="3200" dirty="0">
              <a:solidFill>
                <a:schemeClr val="bg1"/>
              </a:solidFill>
              <a:latin typeface="Times New Roman" panose="02020603050405020304" pitchFamily="18" charset="0"/>
              <a:cs typeface="Times New Roman" panose="02020603050405020304" pitchFamily="18" charset="0"/>
            </a:endParaRPr>
          </a:p>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1. 		I renounce Satan; I believe in CHRIST.</a:t>
            </a:r>
          </a:p>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2.		I renounce Satan; I believe in CHRIST.</a:t>
            </a:r>
          </a:p>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3.		Renouncing Satan, I fully believe in CHRIST.</a:t>
            </a:r>
          </a:p>
          <a:p>
            <a:pPr marL="0" indent="0">
              <a:buNone/>
            </a:pPr>
            <a:endParaRPr lang="en-US" sz="32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9544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ctr">
              <a:buNone/>
            </a:pPr>
            <a:r>
              <a:rPr lang="en-US" sz="3200" i="1" dirty="0" smtClean="0">
                <a:solidFill>
                  <a:schemeClr val="bg1"/>
                </a:solidFill>
                <a:latin typeface="Times New Roman" panose="02020603050405020304" pitchFamily="18" charset="0"/>
                <a:cs typeface="Times New Roman" panose="02020603050405020304" pitchFamily="18" charset="0"/>
              </a:rPr>
              <a:t>(Communicants repeat the following after the Bishop/Priest)</a:t>
            </a:r>
            <a:endParaRPr lang="en-US" sz="32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Lord God – You accepted me to the membership of the Church – the community of the new covenant, through baptism. I praise and thank You now for the great privilege of partaking in the Holy Qurbana.</a:t>
            </a:r>
          </a:p>
        </p:txBody>
      </p:sp>
    </p:spTree>
    <p:extLst>
      <p:ext uri="{BB962C8B-B14F-4D97-AF65-F5344CB8AC3E}">
        <p14:creationId xmlns:p14="http://schemas.microsoft.com/office/powerpoint/2010/main" val="3029328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I confess in Your presence and in the presence of all assembled here – that I have sinned against You and others – in thought, word, and deed. I commit myself in Your hands – trusting in Your inestimable mercy. I earnestly desire to whole-heartedly love You – and faithfully follow You.</a:t>
            </a:r>
          </a:p>
          <a:p>
            <a:pPr marL="0" indent="0">
              <a:buNone/>
            </a:pPr>
            <a:endParaRPr lang="en-US" sz="3200" b="1"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6203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I decide now – to diligently learn the Word of God – and to regularly participate in the Holy Qurbana. Relying on the grace of God – I would continue to strive for the establishment of peace and justice among all people and to uphold the value and worth of all.</a:t>
            </a:r>
          </a:p>
        </p:txBody>
      </p:sp>
    </p:spTree>
    <p:extLst>
      <p:ext uri="{BB962C8B-B14F-4D97-AF65-F5344CB8AC3E}">
        <p14:creationId xmlns:p14="http://schemas.microsoft.com/office/powerpoint/2010/main" val="531615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Celebrant: </a:t>
            </a:r>
            <a:r>
              <a:rPr lang="en-US" sz="3200" dirty="0" smtClean="0">
                <a:solidFill>
                  <a:schemeClr val="bg1"/>
                </a:solidFill>
                <a:latin typeface="Times New Roman" panose="02020603050405020304" pitchFamily="18" charset="0"/>
                <a:cs typeface="Times New Roman" panose="02020603050405020304" pitchFamily="18" charset="0"/>
              </a:rPr>
              <a:t>You, who are called to be the light of the world, be strong by the Spirit with power from the One on high. Renounce the transient and deceitful lusts of fallen humanity and turn away from them. Hold forth the Word of God. May you enjoy life through faith in Christ Jesus. May God strengthen you to be steadfast in your pledge. May you experience a life of peace on earth and heavenly joy in God’s presence in the world to come.</a:t>
            </a:r>
          </a:p>
          <a:p>
            <a:pPr marL="0" indent="0">
              <a:buNone/>
            </a:pPr>
            <a:r>
              <a:rPr lang="en-US" sz="3200" b="1" dirty="0" smtClean="0">
                <a:solidFill>
                  <a:schemeClr val="bg1"/>
                </a:solidFill>
                <a:latin typeface="Times New Roman" panose="02020603050405020304" pitchFamily="18" charset="0"/>
                <a:cs typeface="Times New Roman" panose="02020603050405020304" pitchFamily="18" charset="0"/>
              </a:rPr>
              <a:t>People: Amen.</a:t>
            </a:r>
          </a:p>
        </p:txBody>
      </p:sp>
      <p:sp>
        <p:nvSpPr>
          <p:cNvPr id="4" name="Title 3"/>
          <p:cNvSpPr>
            <a:spLocks noGrp="1"/>
          </p:cNvSpPr>
          <p:nvPr>
            <p:ph type="title"/>
          </p:nvPr>
        </p:nvSpPr>
        <p:spPr/>
        <p:txBody>
          <a:bodyPr/>
          <a:lstStyle/>
          <a:p>
            <a:r>
              <a:rPr lang="en-US" dirty="0" smtClean="0">
                <a:solidFill>
                  <a:schemeClr val="bg1"/>
                </a:solidFill>
                <a:latin typeface="Times New Roman" panose="02020603050405020304" pitchFamily="18" charset="0"/>
                <a:cs typeface="Times New Roman" panose="02020603050405020304" pitchFamily="18" charset="0"/>
              </a:rPr>
              <a:t>Blessing</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7707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761</Words>
  <Application>Microsoft Office PowerPoint</Application>
  <PresentationFormat>Widescreen</PresentationFormat>
  <Paragraphs>35</Paragraphs>
  <Slides>13</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First Communicants’ Dedication</vt:lpstr>
      <vt:lpstr>Opening Hymn</vt:lpstr>
      <vt:lpstr>PowerPoint Presentation</vt:lpstr>
      <vt:lpstr>PowerPoint Presentation</vt:lpstr>
      <vt:lpstr>PowerPoint Presentation</vt:lpstr>
      <vt:lpstr>PowerPoint Presentation</vt:lpstr>
      <vt:lpstr>PowerPoint Presentation</vt:lpstr>
      <vt:lpstr>PowerPoint Presentation</vt:lpstr>
      <vt:lpstr>Blessing</vt:lpstr>
      <vt:lpstr>Prayer</vt:lpstr>
      <vt:lpstr>PowerPoint Presentation</vt:lpstr>
      <vt:lpstr>Welcome by the Church</vt:lpstr>
      <vt:lpstr>Benediction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Communicants’ Dedication</dc:title>
  <dc:creator>Mat Samuel</dc:creator>
  <cp:lastModifiedBy>Mat Samuel</cp:lastModifiedBy>
  <cp:revision>6</cp:revision>
  <dcterms:created xsi:type="dcterms:W3CDTF">2014-08-14T16:08:53Z</dcterms:created>
  <dcterms:modified xsi:type="dcterms:W3CDTF">2014-08-14T16:52:20Z</dcterms:modified>
</cp:coreProperties>
</file>