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9" r:id="rId3"/>
    <p:sldId id="310" r:id="rId4"/>
    <p:sldId id="344" r:id="rId5"/>
    <p:sldId id="348" r:id="rId6"/>
    <p:sldId id="349" r:id="rId7"/>
    <p:sldId id="260" r:id="rId8"/>
    <p:sldId id="327" r:id="rId9"/>
    <p:sldId id="266" r:id="rId10"/>
    <p:sldId id="328" r:id="rId11"/>
    <p:sldId id="267" r:id="rId12"/>
    <p:sldId id="329" r:id="rId13"/>
    <p:sldId id="269" r:id="rId14"/>
    <p:sldId id="330" r:id="rId15"/>
    <p:sldId id="258" r:id="rId16"/>
    <p:sldId id="331" r:id="rId17"/>
    <p:sldId id="273" r:id="rId18"/>
    <p:sldId id="332" r:id="rId19"/>
    <p:sldId id="274" r:id="rId20"/>
    <p:sldId id="340" r:id="rId21"/>
    <p:sldId id="275" r:id="rId22"/>
    <p:sldId id="334" r:id="rId23"/>
    <p:sldId id="277" r:id="rId24"/>
    <p:sldId id="335" r:id="rId25"/>
    <p:sldId id="288" r:id="rId26"/>
    <p:sldId id="336" r:id="rId27"/>
    <p:sldId id="293" r:id="rId28"/>
    <p:sldId id="337" r:id="rId29"/>
    <p:sldId id="300" r:id="rId30"/>
    <p:sldId id="333" r:id="rId31"/>
    <p:sldId id="296" r:id="rId32"/>
    <p:sldId id="339" r:id="rId33"/>
    <p:sldId id="302" r:id="rId34"/>
    <p:sldId id="338" r:id="rId35"/>
    <p:sldId id="306" r:id="rId36"/>
    <p:sldId id="341" r:id="rId37"/>
    <p:sldId id="317" r:id="rId38"/>
    <p:sldId id="342" r:id="rId39"/>
    <p:sldId id="318" r:id="rId40"/>
    <p:sldId id="343" r:id="rId41"/>
    <p:sldId id="346" r:id="rId42"/>
    <p:sldId id="347" r:id="rId43"/>
    <p:sldId id="350" r:id="rId44"/>
    <p:sldId id="351" r:id="rId45"/>
    <p:sldId id="311" r:id="rId46"/>
    <p:sldId id="292" r:id="rId47"/>
    <p:sldId id="313" r:id="rId48"/>
    <p:sldId id="322" r:id="rId49"/>
    <p:sldId id="324" r:id="rId50"/>
    <p:sldId id="354" r:id="rId51"/>
    <p:sldId id="355" r:id="rId52"/>
    <p:sldId id="319" r:id="rId53"/>
    <p:sldId id="345" r:id="rId54"/>
    <p:sldId id="272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AB3B"/>
    <a:srgbClr val="0080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354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16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03327-AA43-42D5-8337-76E1AB986F7E}" type="datetimeFigureOut">
              <a:rPr lang="en-US" smtClean="0"/>
              <a:pPr/>
              <a:t>10/24/2014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F479D-6829-4E57-B1B5-E25FE01674B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03327-AA43-42D5-8337-76E1AB986F7E}" type="datetimeFigureOut">
              <a:rPr lang="en-US" smtClean="0"/>
              <a:pPr/>
              <a:t>10/24/2014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F479D-6829-4E57-B1B5-E25FE01674B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03327-AA43-42D5-8337-76E1AB986F7E}" type="datetimeFigureOut">
              <a:rPr lang="en-US" smtClean="0"/>
              <a:pPr/>
              <a:t>10/24/2014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F479D-6829-4E57-B1B5-E25FE01674B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03327-AA43-42D5-8337-76E1AB986F7E}" type="datetimeFigureOut">
              <a:rPr lang="en-US" smtClean="0"/>
              <a:pPr/>
              <a:t>10/24/2014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F479D-6829-4E57-B1B5-E25FE01674B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03327-AA43-42D5-8337-76E1AB986F7E}" type="datetimeFigureOut">
              <a:rPr lang="en-US" smtClean="0"/>
              <a:pPr/>
              <a:t>10/24/2014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F479D-6829-4E57-B1B5-E25FE01674B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03327-AA43-42D5-8337-76E1AB986F7E}" type="datetimeFigureOut">
              <a:rPr lang="en-US" smtClean="0"/>
              <a:pPr/>
              <a:t>10/24/2014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F479D-6829-4E57-B1B5-E25FE01674B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03327-AA43-42D5-8337-76E1AB986F7E}" type="datetimeFigureOut">
              <a:rPr lang="en-US" smtClean="0"/>
              <a:pPr/>
              <a:t>10/24/2014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F479D-6829-4E57-B1B5-E25FE01674B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03327-AA43-42D5-8337-76E1AB986F7E}" type="datetimeFigureOut">
              <a:rPr lang="en-US" smtClean="0"/>
              <a:pPr/>
              <a:t>10/24/2014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F479D-6829-4E57-B1B5-E25FE01674B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03327-AA43-42D5-8337-76E1AB986F7E}" type="datetimeFigureOut">
              <a:rPr lang="en-US" smtClean="0"/>
              <a:pPr/>
              <a:t>10/24/2014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F479D-6829-4E57-B1B5-E25FE01674B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03327-AA43-42D5-8337-76E1AB986F7E}" type="datetimeFigureOut">
              <a:rPr lang="en-US" smtClean="0"/>
              <a:pPr/>
              <a:t>10/24/2014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F479D-6829-4E57-B1B5-E25FE01674B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03327-AA43-42D5-8337-76E1AB986F7E}" type="datetimeFigureOut">
              <a:rPr lang="en-US" smtClean="0"/>
              <a:pPr/>
              <a:t>10/24/2014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F479D-6829-4E57-B1B5-E25FE01674B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03327-AA43-42D5-8337-76E1AB986F7E}" type="datetimeFigureOut">
              <a:rPr lang="en-US" smtClean="0"/>
              <a:pPr/>
              <a:t>10/24/2014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F479D-6829-4E57-B1B5-E25FE01674B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36.jpe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3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4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4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9300" y="152400"/>
            <a:ext cx="5410200" cy="12192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008000"/>
                </a:solidFill>
                <a:latin typeface="French Script MT" pitchFamily="66" charset="0"/>
              </a:rPr>
              <a:t>Diocese of </a:t>
            </a:r>
            <a:endParaRPr lang="en-US" sz="4000" dirty="0" smtClean="0">
              <a:solidFill>
                <a:srgbClr val="008000"/>
              </a:solidFill>
              <a:latin typeface="French Script MT" pitchFamily="66" charset="0"/>
            </a:endParaRPr>
          </a:p>
          <a:p>
            <a:r>
              <a:rPr lang="en-US" sz="4000" dirty="0" smtClean="0">
                <a:solidFill>
                  <a:srgbClr val="008000"/>
                </a:solidFill>
                <a:latin typeface="French Script MT" pitchFamily="66" charset="0"/>
              </a:rPr>
              <a:t>North </a:t>
            </a:r>
            <a:r>
              <a:rPr lang="en-US" sz="4000" dirty="0">
                <a:solidFill>
                  <a:srgbClr val="008000"/>
                </a:solidFill>
                <a:latin typeface="French Script MT" pitchFamily="66" charset="0"/>
              </a:rPr>
              <a:t>America and Europe</a:t>
            </a:r>
          </a:p>
          <a:p>
            <a:r>
              <a:rPr lang="en-US" sz="4000" dirty="0">
                <a:solidFill>
                  <a:srgbClr val="008000"/>
                </a:solidFill>
                <a:latin typeface="French Script MT" pitchFamily="66" charset="0"/>
              </a:rPr>
              <a:t>Episcopal Silver Jubilee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19800" y="3124201"/>
            <a:ext cx="342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81AB3B"/>
                </a:solidFill>
                <a:latin typeface="Impact" pitchFamily="34" charset="0"/>
              </a:rPr>
              <a:t>project</a:t>
            </a:r>
          </a:p>
        </p:txBody>
      </p:sp>
      <p:pic>
        <p:nvPicPr>
          <p:cNvPr id="2" name="Chris Tomlin Indescribab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 out="2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571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"/>
            <a:ext cx="9898856" cy="6599236"/>
          </a:xfrm>
        </p:spPr>
      </p:pic>
    </p:spTree>
    <p:extLst>
      <p:ext uri="{BB962C8B-B14F-4D97-AF65-F5344CB8AC3E}">
        <p14:creationId xmlns:p14="http://schemas.microsoft.com/office/powerpoint/2010/main" val="296208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57150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008000"/>
                </a:solidFill>
                <a:latin typeface="French Script MT" pitchFamily="66" charset="0"/>
              </a:rPr>
              <a:t>MTCD Carrollton</a:t>
            </a:r>
          </a:p>
        </p:txBody>
      </p:sp>
      <p:pic>
        <p:nvPicPr>
          <p:cNvPr id="6" name="Content Placeholder 5" descr="IMG_120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667001" y="1143001"/>
            <a:ext cx="6788945" cy="4525963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8100"/>
            <a:ext cx="10210800" cy="6807200"/>
          </a:xfrm>
        </p:spPr>
      </p:pic>
    </p:spTree>
    <p:extLst>
      <p:ext uri="{BB962C8B-B14F-4D97-AF65-F5344CB8AC3E}">
        <p14:creationId xmlns:p14="http://schemas.microsoft.com/office/powerpoint/2010/main" val="234307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2578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008000"/>
                </a:solidFill>
                <a:latin typeface="French Script MT" pitchFamily="66" charset="0"/>
              </a:rPr>
              <a:t>MTC Greater Washington</a:t>
            </a:r>
          </a:p>
        </p:txBody>
      </p:sp>
      <p:pic>
        <p:nvPicPr>
          <p:cNvPr id="5" name="Content Placeholder 4" descr="TreePlanting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057401" y="609601"/>
            <a:ext cx="7591645" cy="4525963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52400"/>
            <a:ext cx="9898856" cy="6599236"/>
          </a:xfrm>
        </p:spPr>
      </p:pic>
    </p:spTree>
    <p:extLst>
      <p:ext uri="{BB962C8B-B14F-4D97-AF65-F5344CB8AC3E}">
        <p14:creationId xmlns:p14="http://schemas.microsoft.com/office/powerpoint/2010/main" val="123315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828800"/>
            <a:ext cx="3200400" cy="1143000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008000"/>
                </a:solidFill>
                <a:latin typeface="French Script MT" pitchFamily="66" charset="0"/>
              </a:rPr>
              <a:t>North Carolina MTC</a:t>
            </a:r>
          </a:p>
        </p:txBody>
      </p:sp>
      <p:pic>
        <p:nvPicPr>
          <p:cNvPr id="6" name="Content Placeholder 5" descr="963941_674904142546952_8693206019926414963_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05200" y="1295400"/>
            <a:ext cx="7772400" cy="5146654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76200"/>
            <a:ext cx="10058400" cy="6705600"/>
          </a:xfrm>
        </p:spPr>
      </p:pic>
    </p:spTree>
    <p:extLst>
      <p:ext uri="{BB962C8B-B14F-4D97-AF65-F5344CB8AC3E}">
        <p14:creationId xmlns:p14="http://schemas.microsoft.com/office/powerpoint/2010/main" val="248962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3581400"/>
            <a:ext cx="3124200" cy="1143000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008000"/>
                </a:solidFill>
                <a:latin typeface="French Script MT" pitchFamily="66" charset="0"/>
              </a:rPr>
              <a:t>Staten Island MTC</a:t>
            </a:r>
          </a:p>
        </p:txBody>
      </p:sp>
      <p:pic>
        <p:nvPicPr>
          <p:cNvPr id="4" name="Content Placeholder 3" descr="C:\Users\jacob\Desktop\First Communion 2014\_DSC0861.JPG"/>
          <p:cNvPicPr>
            <a:picLocks noGrp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57200" y="1524000"/>
            <a:ext cx="7315202" cy="446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76200"/>
            <a:ext cx="9989344" cy="6659562"/>
          </a:xfrm>
        </p:spPr>
      </p:pic>
    </p:spTree>
    <p:extLst>
      <p:ext uri="{BB962C8B-B14F-4D97-AF65-F5344CB8AC3E}">
        <p14:creationId xmlns:p14="http://schemas.microsoft.com/office/powerpoint/2010/main" val="166456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495800"/>
            <a:ext cx="8839200" cy="229870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008000"/>
                </a:solidFill>
                <a:latin typeface="French Script MT" pitchFamily="66" charset="0"/>
              </a:rPr>
              <a:t>Long Island MTC</a:t>
            </a:r>
          </a:p>
        </p:txBody>
      </p:sp>
      <p:pic>
        <p:nvPicPr>
          <p:cNvPr id="1026" name="Picture 2" descr="C:\Users\achen\Documents\Tree Planting 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2004420" y="152400"/>
            <a:ext cx="7268760" cy="4853270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53340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dirty="0">
                <a:solidFill>
                  <a:srgbClr val="008000"/>
                </a:solidFill>
                <a:latin typeface="French Script MT" pitchFamily="66" charset="0"/>
              </a:rPr>
              <a:t>Going Green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7010400" cy="2819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008000"/>
                </a:solidFill>
                <a:latin typeface="French Script MT" pitchFamily="66" charset="0"/>
                <a:ea typeface="+mj-ea"/>
                <a:cs typeface="+mj-cs"/>
              </a:rPr>
              <a:t>The Going Green Project began on Wednesday, January 1, 2014 in honor of Rt. Rev. Dr. Geevarghese Mar Theodosius</a:t>
            </a:r>
            <a:r>
              <a:rPr lang="en-US" sz="4000" dirty="0" smtClean="0">
                <a:solidFill>
                  <a:srgbClr val="008000"/>
                </a:solidFill>
                <a:latin typeface="French Script MT" pitchFamily="66" charset="0"/>
                <a:ea typeface="+mj-ea"/>
                <a:cs typeface="+mj-cs"/>
              </a:rPr>
              <a:t>’, </a:t>
            </a:r>
            <a:r>
              <a:rPr lang="en-US" sz="4000" dirty="0">
                <a:solidFill>
                  <a:srgbClr val="008000"/>
                </a:solidFill>
                <a:latin typeface="French Script MT" pitchFamily="66" charset="0"/>
                <a:ea typeface="+mj-ea"/>
                <a:cs typeface="+mj-cs"/>
              </a:rPr>
              <a:t>Diocesan Bishop of North America and Europe Episcopal Consecration Silver Jubilee. As a result, many churches across the Diocese have undertaken an effort to plant trees and work to become greener.</a:t>
            </a:r>
          </a:p>
        </p:txBody>
      </p:sp>
    </p:spTree>
    <p:extLst>
      <p:ext uri="{BB962C8B-B14F-4D97-AF65-F5344CB8AC3E}">
        <p14:creationId xmlns:p14="http://schemas.microsoft.com/office/powerpoint/2010/main" val="1828626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advClick="0" advTm="8000">
        <p14:switch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5400"/>
            <a:ext cx="10134600" cy="6756400"/>
          </a:xfrm>
        </p:spPr>
      </p:pic>
    </p:spTree>
    <p:extLst>
      <p:ext uri="{BB962C8B-B14F-4D97-AF65-F5344CB8AC3E}">
        <p14:creationId xmlns:p14="http://schemas.microsoft.com/office/powerpoint/2010/main" val="31641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8601" y="152400"/>
            <a:ext cx="3388367" cy="1828800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008000"/>
                </a:solidFill>
                <a:latin typeface="French Script MT" pitchFamily="66" charset="0"/>
              </a:rPr>
              <a:t>St. Andrew’s MTC, LA</a:t>
            </a:r>
          </a:p>
        </p:txBody>
      </p:sp>
      <p:pic>
        <p:nvPicPr>
          <p:cNvPr id="6" name="Picture 2" descr="C:\Users\achen\Downloads\20140802_271 (1)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3276600" y="1828800"/>
            <a:ext cx="7091666" cy="4729225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2400"/>
            <a:ext cx="9906000" cy="6604000"/>
          </a:xfrm>
        </p:spPr>
      </p:pic>
    </p:spTree>
    <p:extLst>
      <p:ext uri="{BB962C8B-B14F-4D97-AF65-F5344CB8AC3E}">
        <p14:creationId xmlns:p14="http://schemas.microsoft.com/office/powerpoint/2010/main" val="369156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" y="838200"/>
            <a:ext cx="6896100" cy="1143000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008000"/>
                </a:solidFill>
                <a:latin typeface="French Script MT" pitchFamily="66" charset="0"/>
              </a:rPr>
              <a:t>Los Angeles MTC, Glendora</a:t>
            </a:r>
          </a:p>
        </p:txBody>
      </p:sp>
      <p:pic>
        <p:nvPicPr>
          <p:cNvPr id="4098" name="Picture 2" descr="F:\MTCLA Parish 2014\IMG_432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676400"/>
            <a:ext cx="7627145" cy="508476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7000"/>
            <a:ext cx="9906000" cy="6604000"/>
          </a:xfrm>
        </p:spPr>
      </p:pic>
    </p:spTree>
    <p:extLst>
      <p:ext uri="{BB962C8B-B14F-4D97-AF65-F5344CB8AC3E}">
        <p14:creationId xmlns:p14="http://schemas.microsoft.com/office/powerpoint/2010/main" val="257612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5554663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008000"/>
                </a:solidFill>
                <a:latin typeface="French Script MT" pitchFamily="66" charset="0"/>
              </a:rPr>
              <a:t>St. Thomas MTC, </a:t>
            </a:r>
            <a:r>
              <a:rPr lang="en-US" sz="6000" dirty="0" smtClean="0">
                <a:solidFill>
                  <a:srgbClr val="008000"/>
                </a:solidFill>
                <a:latin typeface="French Script MT" pitchFamily="66" charset="0"/>
              </a:rPr>
              <a:t>Chicago</a:t>
            </a:r>
            <a:endParaRPr lang="en-US" sz="6000" dirty="0">
              <a:solidFill>
                <a:srgbClr val="008000"/>
              </a:solidFill>
              <a:latin typeface="French Script MT" pitchFamily="66" charset="0"/>
            </a:endParaRPr>
          </a:p>
        </p:txBody>
      </p:sp>
      <p:pic>
        <p:nvPicPr>
          <p:cNvPr id="14338" name="Picture 2" descr="Z:\D\May 2014\Photos\Chicago St.Thomas\New folder (6)\photo (22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457200"/>
            <a:ext cx="7162800" cy="534999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056" y="173037"/>
            <a:ext cx="9836944" cy="6557962"/>
          </a:xfrm>
        </p:spPr>
      </p:pic>
    </p:spTree>
    <p:extLst>
      <p:ext uri="{BB962C8B-B14F-4D97-AF65-F5344CB8AC3E}">
        <p14:creationId xmlns:p14="http://schemas.microsoft.com/office/powerpoint/2010/main" val="363531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6426200" cy="863600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008000"/>
                </a:solidFill>
                <a:latin typeface="French Script MT" pitchFamily="66" charset="0"/>
              </a:rPr>
              <a:t>Belfast MTC, UK</a:t>
            </a:r>
          </a:p>
        </p:txBody>
      </p:sp>
      <p:pic>
        <p:nvPicPr>
          <p:cNvPr id="4" name="Content Placeholder 3" descr="http://nae.marthoma.org/portal/uploads/1/image003_222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1778000"/>
            <a:ext cx="6858000" cy="431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7000"/>
            <a:ext cx="9906000" cy="6604000"/>
          </a:xfrm>
        </p:spPr>
      </p:pic>
    </p:spTree>
    <p:extLst>
      <p:ext uri="{BB962C8B-B14F-4D97-AF65-F5344CB8AC3E}">
        <p14:creationId xmlns:p14="http://schemas.microsoft.com/office/powerpoint/2010/main" val="15398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09538"/>
            <a:ext cx="6324600" cy="1706562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008000"/>
                </a:solidFill>
                <a:latin typeface="French Script MT" pitchFamily="66" charset="0"/>
              </a:rPr>
              <a:t>Philadelphia </a:t>
            </a:r>
            <a:r>
              <a:rPr lang="en-US" sz="6000" dirty="0" smtClean="0">
                <a:solidFill>
                  <a:srgbClr val="008000"/>
                </a:solidFill>
                <a:latin typeface="French Script MT" pitchFamily="66" charset="0"/>
              </a:rPr>
              <a:t>MTC </a:t>
            </a:r>
            <a:endParaRPr lang="en-US" sz="6000" dirty="0">
              <a:solidFill>
                <a:srgbClr val="008000"/>
              </a:solidFill>
              <a:latin typeface="French Script MT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816100"/>
            <a:ext cx="6790602" cy="4525963"/>
          </a:xfrm>
        </p:spPr>
      </p:pic>
    </p:spTree>
    <p:extLst>
      <p:ext uri="{BB962C8B-B14F-4D97-AF65-F5344CB8AC3E}">
        <p14:creationId xmlns:p14="http://schemas.microsoft.com/office/powerpoint/2010/main" val="32897042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6096000" cy="1676400"/>
          </a:xfrm>
        </p:spPr>
        <p:txBody>
          <a:bodyPr>
            <a:normAutofit fontScale="90000"/>
          </a:bodyPr>
          <a:lstStyle/>
          <a:p>
            <a:r>
              <a:rPr lang="en-US" sz="6000" dirty="0" smtClean="0">
                <a:solidFill>
                  <a:srgbClr val="008000"/>
                </a:solidFill>
                <a:latin typeface="French Script MT" pitchFamily="66" charset="0"/>
              </a:rPr>
              <a:t>Tree Planting Ceremonies</a:t>
            </a:r>
            <a:br>
              <a:rPr lang="en-US" sz="6000" dirty="0" smtClean="0">
                <a:solidFill>
                  <a:srgbClr val="008000"/>
                </a:solidFill>
                <a:latin typeface="French Script MT" pitchFamily="66" charset="0"/>
              </a:rPr>
            </a:br>
            <a:r>
              <a:rPr lang="en-US" sz="6000" dirty="0" smtClean="0">
                <a:solidFill>
                  <a:srgbClr val="008000"/>
                </a:solidFill>
                <a:latin typeface="French Script MT" pitchFamily="66" charset="0"/>
              </a:rPr>
              <a:t>Across the Diocese</a:t>
            </a:r>
            <a:endParaRPr lang="en-US" sz="6000" dirty="0">
              <a:solidFill>
                <a:srgbClr val="008000"/>
              </a:solidFill>
              <a:latin typeface="French Script MT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3" t="3367" r="8966" b="25921"/>
          <a:stretch/>
        </p:blipFill>
        <p:spPr>
          <a:xfrm>
            <a:off x="2667000" y="1905000"/>
            <a:ext cx="6807200" cy="4267200"/>
          </a:xfrm>
        </p:spPr>
      </p:pic>
    </p:spTree>
    <p:extLst>
      <p:ext uri="{BB962C8B-B14F-4D97-AF65-F5344CB8AC3E}">
        <p14:creationId xmlns:p14="http://schemas.microsoft.com/office/powerpoint/2010/main" val="290233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28600"/>
            <a:ext cx="9753600" cy="6502400"/>
          </a:xfrm>
        </p:spPr>
      </p:pic>
    </p:spTree>
    <p:extLst>
      <p:ext uri="{BB962C8B-B14F-4D97-AF65-F5344CB8AC3E}">
        <p14:creationId xmlns:p14="http://schemas.microsoft.com/office/powerpoint/2010/main" val="235326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19200"/>
            <a:ext cx="4076700" cy="1706562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008000"/>
                </a:solidFill>
                <a:latin typeface="French Script MT" pitchFamily="66" charset="0"/>
              </a:rPr>
              <a:t>Baltimore </a:t>
            </a:r>
            <a:r>
              <a:rPr lang="en-US" sz="6000" dirty="0">
                <a:solidFill>
                  <a:srgbClr val="008000"/>
                </a:solidFill>
                <a:latin typeface="French Script MT" pitchFamily="66" charset="0"/>
              </a:rPr>
              <a:t>MTC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09538"/>
            <a:ext cx="4381500" cy="6570202"/>
          </a:xfrm>
        </p:spPr>
      </p:pic>
    </p:spTree>
    <p:extLst>
      <p:ext uri="{BB962C8B-B14F-4D97-AF65-F5344CB8AC3E}">
        <p14:creationId xmlns:p14="http://schemas.microsoft.com/office/powerpoint/2010/main" val="376508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"/>
            <a:ext cx="9906000" cy="6604000"/>
          </a:xfrm>
        </p:spPr>
      </p:pic>
    </p:spTree>
    <p:extLst>
      <p:ext uri="{BB962C8B-B14F-4D97-AF65-F5344CB8AC3E}">
        <p14:creationId xmlns:p14="http://schemas.microsoft.com/office/powerpoint/2010/main" val="144546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6553200" cy="1706562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008000"/>
                </a:solidFill>
                <a:latin typeface="French Script MT" pitchFamily="66" charset="0"/>
              </a:rPr>
              <a:t>Ebenezer MTC, NY</a:t>
            </a:r>
            <a:endParaRPr lang="en-US" sz="6000" dirty="0">
              <a:solidFill>
                <a:srgbClr val="008000"/>
              </a:solidFill>
              <a:latin typeface="French Script MT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71600"/>
            <a:ext cx="7239000" cy="5406908"/>
          </a:xfrm>
        </p:spPr>
      </p:pic>
    </p:spTree>
    <p:extLst>
      <p:ext uri="{BB962C8B-B14F-4D97-AF65-F5344CB8AC3E}">
        <p14:creationId xmlns:p14="http://schemas.microsoft.com/office/powerpoint/2010/main" val="18115861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56" y="96837"/>
            <a:ext cx="10065544" cy="6710362"/>
          </a:xfrm>
        </p:spPr>
      </p:pic>
    </p:spTree>
    <p:extLst>
      <p:ext uri="{BB962C8B-B14F-4D97-AF65-F5344CB8AC3E}">
        <p14:creationId xmlns:p14="http://schemas.microsoft.com/office/powerpoint/2010/main" val="81167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50253"/>
            <a:ext cx="4076700" cy="1706562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008000"/>
                </a:solidFill>
                <a:latin typeface="French Script MT" pitchFamily="66" charset="0"/>
              </a:rPr>
              <a:t>Bethel </a:t>
            </a:r>
            <a:r>
              <a:rPr lang="en-US" sz="6000" dirty="0">
                <a:solidFill>
                  <a:srgbClr val="008000"/>
                </a:solidFill>
                <a:latin typeface="French Script MT" pitchFamily="66" charset="0"/>
              </a:rPr>
              <a:t>MTC, </a:t>
            </a:r>
            <a:r>
              <a:rPr lang="en-US" sz="6000" dirty="0" smtClean="0">
                <a:solidFill>
                  <a:srgbClr val="008000"/>
                </a:solidFill>
                <a:latin typeface="French Script MT" pitchFamily="66" charset="0"/>
              </a:rPr>
              <a:t>PA</a:t>
            </a:r>
            <a:endParaRPr lang="en-US" sz="6000" dirty="0">
              <a:solidFill>
                <a:srgbClr val="008000"/>
              </a:solidFill>
              <a:latin typeface="French Script MT" pitchFamily="66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4"/>
          <a:stretch/>
        </p:blipFill>
        <p:spPr>
          <a:xfrm>
            <a:off x="3962400" y="685799"/>
            <a:ext cx="4876800" cy="5742031"/>
          </a:xfrm>
        </p:spPr>
      </p:pic>
      <p:pic>
        <p:nvPicPr>
          <p:cNvPr id="4" name="The Earth is Yours - Gungor - lyric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fade in="750" out="17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8700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35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6200"/>
            <a:ext cx="9989344" cy="6659562"/>
          </a:xfrm>
        </p:spPr>
      </p:pic>
    </p:spTree>
    <p:extLst>
      <p:ext uri="{BB962C8B-B14F-4D97-AF65-F5344CB8AC3E}">
        <p14:creationId xmlns:p14="http://schemas.microsoft.com/office/powerpoint/2010/main" val="225569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6553200" cy="1706562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008000"/>
                </a:solidFill>
                <a:latin typeface="French Script MT" pitchFamily="66" charset="0"/>
              </a:rPr>
              <a:t>Carmel MTC, Boston</a:t>
            </a:r>
            <a:endParaRPr lang="en-US" sz="6000" dirty="0">
              <a:solidFill>
                <a:srgbClr val="008000"/>
              </a:solidFill>
              <a:latin typeface="French Script MT" pitchFamily="66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00200"/>
            <a:ext cx="7356872" cy="4904582"/>
          </a:xfrm>
        </p:spPr>
      </p:pic>
    </p:spTree>
    <p:extLst>
      <p:ext uri="{BB962C8B-B14F-4D97-AF65-F5344CB8AC3E}">
        <p14:creationId xmlns:p14="http://schemas.microsoft.com/office/powerpoint/2010/main" val="42619435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44" y="157163"/>
            <a:ext cx="9746456" cy="6497636"/>
          </a:xfrm>
        </p:spPr>
      </p:pic>
    </p:spTree>
    <p:extLst>
      <p:ext uri="{BB962C8B-B14F-4D97-AF65-F5344CB8AC3E}">
        <p14:creationId xmlns:p14="http://schemas.microsoft.com/office/powerpoint/2010/main" val="101179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6324600" cy="1905000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008000"/>
                </a:solidFill>
                <a:latin typeface="French Script MT" pitchFamily="66" charset="0"/>
              </a:rPr>
              <a:t>New Jersey MTC, Randolph</a:t>
            </a:r>
            <a:endParaRPr lang="en-US" sz="6000" dirty="0">
              <a:solidFill>
                <a:srgbClr val="008000"/>
              </a:solidFill>
              <a:latin typeface="French Script MT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6747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52400"/>
            <a:ext cx="8229600" cy="5486400"/>
          </a:xfrm>
        </p:spPr>
      </p:pic>
    </p:spTree>
    <p:extLst>
      <p:ext uri="{BB962C8B-B14F-4D97-AF65-F5344CB8AC3E}">
        <p14:creationId xmlns:p14="http://schemas.microsoft.com/office/powerpoint/2010/main" val="202644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"/>
            <a:ext cx="9906000" cy="6604000"/>
          </a:xfrm>
        </p:spPr>
      </p:pic>
    </p:spTree>
    <p:extLst>
      <p:ext uri="{BB962C8B-B14F-4D97-AF65-F5344CB8AC3E}">
        <p14:creationId xmlns:p14="http://schemas.microsoft.com/office/powerpoint/2010/main" val="193468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700" y="152400"/>
            <a:ext cx="6324600" cy="1905000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008000"/>
                </a:solidFill>
                <a:latin typeface="French Script MT" pitchFamily="66" charset="0"/>
              </a:rPr>
              <a:t>Bethany MTC, NY</a:t>
            </a:r>
            <a:endParaRPr lang="en-US" sz="6000" dirty="0">
              <a:solidFill>
                <a:srgbClr val="008000"/>
              </a:solidFill>
              <a:latin typeface="French Script MT" pitchFamily="66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273" y="1447800"/>
            <a:ext cx="7841454" cy="5227638"/>
          </a:xfrm>
        </p:spPr>
      </p:pic>
    </p:spTree>
    <p:extLst>
      <p:ext uri="{BB962C8B-B14F-4D97-AF65-F5344CB8AC3E}">
        <p14:creationId xmlns:p14="http://schemas.microsoft.com/office/powerpoint/2010/main" val="9284955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01600"/>
            <a:ext cx="9906000" cy="6604000"/>
          </a:xfrm>
        </p:spPr>
      </p:pic>
    </p:spTree>
    <p:extLst>
      <p:ext uri="{BB962C8B-B14F-4D97-AF65-F5344CB8AC3E}">
        <p14:creationId xmlns:p14="http://schemas.microsoft.com/office/powerpoint/2010/main" val="171495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"/>
            <a:ext cx="6324600" cy="1638300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008000"/>
                </a:solidFill>
                <a:latin typeface="French Script MT" pitchFamily="66" charset="0"/>
              </a:rPr>
              <a:t>Detroit MTC </a:t>
            </a:r>
            <a:endParaRPr lang="en-US" sz="6000" dirty="0">
              <a:solidFill>
                <a:srgbClr val="008000"/>
              </a:solidFill>
              <a:latin typeface="French Script MT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219200"/>
            <a:ext cx="8229600" cy="5494192"/>
          </a:xfrm>
        </p:spPr>
      </p:pic>
    </p:spTree>
    <p:extLst>
      <p:ext uri="{BB962C8B-B14F-4D97-AF65-F5344CB8AC3E}">
        <p14:creationId xmlns:p14="http://schemas.microsoft.com/office/powerpoint/2010/main" val="19080470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switch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5400"/>
            <a:ext cx="8991602" cy="6742288"/>
          </a:xfrm>
        </p:spPr>
      </p:pic>
    </p:spTree>
    <p:extLst>
      <p:ext uri="{BB962C8B-B14F-4D97-AF65-F5344CB8AC3E}">
        <p14:creationId xmlns:p14="http://schemas.microsoft.com/office/powerpoint/2010/main" val="4263257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switch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6096000" cy="1676400"/>
          </a:xfrm>
        </p:spPr>
        <p:txBody>
          <a:bodyPr>
            <a:normAutofit fontScale="90000"/>
          </a:bodyPr>
          <a:lstStyle/>
          <a:p>
            <a:r>
              <a:rPr lang="en-US" sz="6000" dirty="0" smtClean="0">
                <a:solidFill>
                  <a:srgbClr val="008000"/>
                </a:solidFill>
                <a:latin typeface="French Script MT" pitchFamily="66" charset="0"/>
              </a:rPr>
              <a:t>Vegetable Gardens of our Achens across the Diocese</a:t>
            </a:r>
            <a:endParaRPr lang="en-US" sz="6000" dirty="0">
              <a:solidFill>
                <a:srgbClr val="008000"/>
              </a:solidFill>
              <a:latin typeface="French Script MT" pitchFamily="66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5" b="5717"/>
          <a:stretch/>
        </p:blipFill>
        <p:spPr>
          <a:xfrm>
            <a:off x="3657600" y="1905000"/>
            <a:ext cx="4481104" cy="4554520"/>
          </a:xfrm>
        </p:spPr>
      </p:pic>
    </p:spTree>
    <p:extLst>
      <p:ext uri="{BB962C8B-B14F-4D97-AF65-F5344CB8AC3E}">
        <p14:creationId xmlns:p14="http://schemas.microsoft.com/office/powerpoint/2010/main" val="19526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5334000"/>
            <a:ext cx="7772400" cy="1295400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008000"/>
                </a:solidFill>
                <a:latin typeface="French Script MT" pitchFamily="66" charset="0"/>
              </a:rPr>
              <a:t>Sinai Center – Diocese of </a:t>
            </a:r>
            <a:br>
              <a:rPr lang="en-US" sz="6000" dirty="0">
                <a:solidFill>
                  <a:srgbClr val="008000"/>
                </a:solidFill>
                <a:latin typeface="French Script MT" pitchFamily="66" charset="0"/>
              </a:rPr>
            </a:br>
            <a:r>
              <a:rPr lang="en-US" sz="6000" dirty="0">
                <a:solidFill>
                  <a:srgbClr val="008000"/>
                </a:solidFill>
                <a:latin typeface="French Script MT" pitchFamily="66" charset="0"/>
              </a:rPr>
              <a:t>North America and Europe</a:t>
            </a:r>
          </a:p>
        </p:txBody>
      </p:sp>
      <p:pic>
        <p:nvPicPr>
          <p:cNvPr id="4" name="Content Placeholder 3" descr="https://fbcdn-sphotos-f-a.akamaihd.net/hphotos-ak-xfp1/t31.0-8/10333562_301998566630314_5877570401000268845_o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9700" y="457200"/>
            <a:ext cx="7315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371600"/>
            <a:ext cx="4876800" cy="1143000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008000"/>
                </a:solidFill>
                <a:latin typeface="French Script MT" pitchFamily="66" charset="0"/>
              </a:rPr>
              <a:t>Atlanta Mar Thoma Church – Rev. P.S. Thomas</a:t>
            </a:r>
            <a:endParaRPr lang="en-US" sz="6000" dirty="0">
              <a:solidFill>
                <a:srgbClr val="008000"/>
              </a:solidFill>
              <a:latin typeface="French Script MT" pitchFamily="66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058860"/>
            <a:ext cx="3840692" cy="5761040"/>
          </a:xfrm>
        </p:spPr>
      </p:pic>
    </p:spTree>
    <p:extLst>
      <p:ext uri="{BB962C8B-B14F-4D97-AF65-F5344CB8AC3E}">
        <p14:creationId xmlns:p14="http://schemas.microsoft.com/office/powerpoint/2010/main" val="128242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33400"/>
            <a:ext cx="6248400" cy="1981200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008000"/>
                </a:solidFill>
                <a:latin typeface="French Script MT" pitchFamily="66" charset="0"/>
              </a:rPr>
              <a:t>St. Thomas Mar Thoma Church, Chicago – </a:t>
            </a:r>
            <a:br>
              <a:rPr lang="en-US" sz="6000" dirty="0" smtClean="0">
                <a:solidFill>
                  <a:srgbClr val="008000"/>
                </a:solidFill>
                <a:latin typeface="French Script MT" pitchFamily="66" charset="0"/>
              </a:rPr>
            </a:br>
            <a:r>
              <a:rPr lang="en-US" sz="6000" dirty="0" smtClean="0">
                <a:solidFill>
                  <a:srgbClr val="008000"/>
                </a:solidFill>
                <a:latin typeface="French Script MT" pitchFamily="66" charset="0"/>
              </a:rPr>
              <a:t>Rev. Shaji Thomas</a:t>
            </a:r>
            <a:endParaRPr lang="en-US" sz="6000" dirty="0">
              <a:solidFill>
                <a:srgbClr val="008000"/>
              </a:solidFill>
              <a:latin typeface="French Script MT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4005" y="1300195"/>
            <a:ext cx="6059553" cy="4525963"/>
          </a:xfrm>
        </p:spPr>
      </p:pic>
    </p:spTree>
    <p:extLst>
      <p:ext uri="{BB962C8B-B14F-4D97-AF65-F5344CB8AC3E}">
        <p14:creationId xmlns:p14="http://schemas.microsoft.com/office/powerpoint/2010/main" val="350092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038600"/>
            <a:ext cx="4724400" cy="1981200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008000"/>
                </a:solidFill>
                <a:latin typeface="French Script MT" pitchFamily="66" charset="0"/>
              </a:rPr>
              <a:t>Chicago Mar </a:t>
            </a:r>
            <a:r>
              <a:rPr lang="en-US" sz="6000" dirty="0" smtClean="0">
                <a:solidFill>
                  <a:srgbClr val="008000"/>
                </a:solidFill>
                <a:latin typeface="French Script MT" pitchFamily="66" charset="0"/>
              </a:rPr>
              <a:t>Thoma Church – </a:t>
            </a:r>
            <a:br>
              <a:rPr lang="en-US" sz="6000" dirty="0" smtClean="0">
                <a:solidFill>
                  <a:srgbClr val="008000"/>
                </a:solidFill>
                <a:latin typeface="French Script MT" pitchFamily="66" charset="0"/>
              </a:rPr>
            </a:br>
            <a:r>
              <a:rPr lang="en-US" sz="6000" dirty="0" smtClean="0">
                <a:solidFill>
                  <a:srgbClr val="008000"/>
                </a:solidFill>
                <a:latin typeface="French Script MT" pitchFamily="66" charset="0"/>
              </a:rPr>
              <a:t>Rev. Daniel Thomas</a:t>
            </a:r>
            <a:endParaRPr lang="en-US" sz="6000" dirty="0">
              <a:solidFill>
                <a:srgbClr val="008000"/>
              </a:solidFill>
              <a:latin typeface="French Script MT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52400"/>
            <a:ext cx="7233356" cy="4068762"/>
          </a:xfrm>
        </p:spPr>
      </p:pic>
    </p:spTree>
    <p:extLst>
      <p:ext uri="{BB962C8B-B14F-4D97-AF65-F5344CB8AC3E}">
        <p14:creationId xmlns:p14="http://schemas.microsoft.com/office/powerpoint/2010/main" val="423798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0" y="4343400"/>
            <a:ext cx="4876800" cy="1143000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008000"/>
                </a:solidFill>
                <a:latin typeface="French Script MT" pitchFamily="66" charset="0"/>
              </a:rPr>
              <a:t>Sinai Center – Diocese of </a:t>
            </a:r>
            <a:br>
              <a:rPr lang="en-US" sz="6000" dirty="0">
                <a:solidFill>
                  <a:srgbClr val="008000"/>
                </a:solidFill>
                <a:latin typeface="French Script MT" pitchFamily="66" charset="0"/>
              </a:rPr>
            </a:br>
            <a:r>
              <a:rPr lang="en-US" sz="6000" dirty="0">
                <a:solidFill>
                  <a:srgbClr val="008000"/>
                </a:solidFill>
                <a:latin typeface="French Script MT" pitchFamily="66" charset="0"/>
              </a:rPr>
              <a:t>North America and Europe</a:t>
            </a:r>
          </a:p>
        </p:txBody>
      </p:sp>
      <p:pic>
        <p:nvPicPr>
          <p:cNvPr id="17410" name="Picture 2" descr="Z:\D\2011\MAY\Photos\Tree Planting\DSC0007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" y="1066800"/>
            <a:ext cx="7518399" cy="56387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014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0" y="4343400"/>
            <a:ext cx="5715000" cy="1143000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008000"/>
                </a:solidFill>
                <a:latin typeface="French Script MT" pitchFamily="66" charset="0"/>
              </a:rPr>
              <a:t>New Jersey Mar Thoma Church – </a:t>
            </a:r>
            <a:br>
              <a:rPr lang="en-US" sz="6000" dirty="0" smtClean="0">
                <a:solidFill>
                  <a:srgbClr val="008000"/>
                </a:solidFill>
                <a:latin typeface="French Script MT" pitchFamily="66" charset="0"/>
              </a:rPr>
            </a:br>
            <a:r>
              <a:rPr lang="en-US" sz="6000" dirty="0" smtClean="0">
                <a:solidFill>
                  <a:srgbClr val="008000"/>
                </a:solidFill>
                <a:latin typeface="French Script MT" pitchFamily="66" charset="0"/>
              </a:rPr>
              <a:t>Rev. Jacob Varughese</a:t>
            </a:r>
            <a:endParaRPr lang="en-US" sz="6000" dirty="0">
              <a:solidFill>
                <a:srgbClr val="008000"/>
              </a:solidFill>
              <a:latin typeface="French Script MT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68414"/>
            <a:ext cx="6477000" cy="4857750"/>
          </a:xfrm>
        </p:spPr>
      </p:pic>
    </p:spTree>
    <p:extLst>
      <p:ext uri="{BB962C8B-B14F-4D97-AF65-F5344CB8AC3E}">
        <p14:creationId xmlns:p14="http://schemas.microsoft.com/office/powerpoint/2010/main" val="458587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switch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66999"/>
            <a:ext cx="4343400" cy="101601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008000"/>
                </a:solidFill>
                <a:latin typeface="French Script MT" pitchFamily="66" charset="0"/>
              </a:rPr>
              <a:t>Philadelphia Mar </a:t>
            </a:r>
            <a:r>
              <a:rPr lang="en-US" sz="6000" dirty="0">
                <a:solidFill>
                  <a:srgbClr val="008000"/>
                </a:solidFill>
                <a:latin typeface="French Script MT" pitchFamily="66" charset="0"/>
              </a:rPr>
              <a:t>Thoma Church </a:t>
            </a:r>
            <a:r>
              <a:rPr lang="en-US" sz="6000" dirty="0" smtClean="0">
                <a:solidFill>
                  <a:srgbClr val="008000"/>
                </a:solidFill>
                <a:latin typeface="French Script MT" pitchFamily="66" charset="0"/>
              </a:rPr>
              <a:t>– Rev</a:t>
            </a:r>
            <a:r>
              <a:rPr lang="en-US" sz="6000" dirty="0">
                <a:solidFill>
                  <a:srgbClr val="008000"/>
                </a:solidFill>
                <a:latin typeface="French Script MT" pitchFamily="66" charset="0"/>
              </a:rPr>
              <a:t>. Reji Thomas </a:t>
            </a:r>
            <a:endParaRPr lang="en-US" sz="6000" dirty="0">
              <a:solidFill>
                <a:srgbClr val="008000"/>
              </a:solidFill>
              <a:latin typeface="French Script MT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857384"/>
            <a:ext cx="6886916" cy="5153148"/>
          </a:xfrm>
        </p:spPr>
      </p:pic>
    </p:spTree>
    <p:extLst>
      <p:ext uri="{BB962C8B-B14F-4D97-AF65-F5344CB8AC3E}">
        <p14:creationId xmlns:p14="http://schemas.microsoft.com/office/powerpoint/2010/main" val="1534527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5000">
        <p14:switch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0" y="4343400"/>
            <a:ext cx="5715000" cy="1143000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008000"/>
                </a:solidFill>
                <a:latin typeface="French Script MT" pitchFamily="66" charset="0"/>
              </a:rPr>
              <a:t>North East Region Youth Chaplain – Rev. V.M. Mathew</a:t>
            </a:r>
            <a:endParaRPr lang="en-US" sz="6000" dirty="0">
              <a:solidFill>
                <a:srgbClr val="008000"/>
              </a:solidFill>
              <a:latin typeface="French Script MT" pitchFamily="66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0"/>
            <a:ext cx="6493082" cy="4868790"/>
          </a:xfrm>
        </p:spPr>
      </p:pic>
    </p:spTree>
    <p:extLst>
      <p:ext uri="{BB962C8B-B14F-4D97-AF65-F5344CB8AC3E}">
        <p14:creationId xmlns:p14="http://schemas.microsoft.com/office/powerpoint/2010/main" val="249468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44" y="106363"/>
            <a:ext cx="9898856" cy="6599236"/>
          </a:xfrm>
        </p:spPr>
      </p:pic>
    </p:spTree>
    <p:extLst>
      <p:ext uri="{BB962C8B-B14F-4D97-AF65-F5344CB8AC3E}">
        <p14:creationId xmlns:p14="http://schemas.microsoft.com/office/powerpoint/2010/main" val="282095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19800" y="3124201"/>
            <a:ext cx="342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81AB3B"/>
                </a:solidFill>
                <a:latin typeface="Impact" pitchFamily="34" charset="0"/>
              </a:rPr>
              <a:t>project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152400"/>
            <a:ext cx="9829800" cy="6553200"/>
          </a:xfrm>
        </p:spPr>
      </p:pic>
    </p:spTree>
    <p:extLst>
      <p:ext uri="{BB962C8B-B14F-4D97-AF65-F5344CB8AC3E}">
        <p14:creationId xmlns:p14="http://schemas.microsoft.com/office/powerpoint/2010/main" val="258114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49364"/>
            <a:ext cx="4353454" cy="167640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008000"/>
                </a:solidFill>
                <a:latin typeface="French Script MT" pitchFamily="66" charset="0"/>
              </a:rPr>
              <a:t>Oklahoma MTC</a:t>
            </a:r>
          </a:p>
        </p:txBody>
      </p:sp>
      <p:pic>
        <p:nvPicPr>
          <p:cNvPr id="6" name="Content Placeholder 5" descr="IMG_407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353454" y="1249364"/>
            <a:ext cx="3485092" cy="5227636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"/>
            <a:ext cx="9906000" cy="6604000"/>
          </a:xfrm>
        </p:spPr>
      </p:pic>
    </p:spTree>
    <p:extLst>
      <p:ext uri="{BB962C8B-B14F-4D97-AF65-F5344CB8AC3E}">
        <p14:creationId xmlns:p14="http://schemas.microsoft.com/office/powerpoint/2010/main" val="367397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5486400"/>
            <a:ext cx="8229600" cy="121920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008000"/>
                </a:solidFill>
                <a:latin typeface="French Script MT" pitchFamily="66" charset="0"/>
              </a:rPr>
              <a:t>Seattle MTC</a:t>
            </a:r>
          </a:p>
        </p:txBody>
      </p:sp>
      <p:pic>
        <p:nvPicPr>
          <p:cNvPr id="8" name="Content Placeholder 7" descr="photo 2 (1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048000" y="533401"/>
            <a:ext cx="6059554" cy="4525963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898</TotalTime>
  <Words>210</Words>
  <Application>Microsoft Office PowerPoint</Application>
  <PresentationFormat>Widescreen</PresentationFormat>
  <Paragraphs>36</Paragraphs>
  <Slides>54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9" baseType="lpstr">
      <vt:lpstr>Arial</vt:lpstr>
      <vt:lpstr>Calibri</vt:lpstr>
      <vt:lpstr>French Script MT</vt:lpstr>
      <vt:lpstr>Impact</vt:lpstr>
      <vt:lpstr>Office Theme</vt:lpstr>
      <vt:lpstr>PowerPoint Presentation</vt:lpstr>
      <vt:lpstr>Going Green Project</vt:lpstr>
      <vt:lpstr>Tree Planting Ceremonies Across the Diocese</vt:lpstr>
      <vt:lpstr>PowerPoint Presentation</vt:lpstr>
      <vt:lpstr>Sinai Center – Diocese of  North America and Europe</vt:lpstr>
      <vt:lpstr>PowerPoint Presentation</vt:lpstr>
      <vt:lpstr>Oklahoma MTC</vt:lpstr>
      <vt:lpstr>PowerPoint Presentation</vt:lpstr>
      <vt:lpstr>Seattle MTC</vt:lpstr>
      <vt:lpstr>PowerPoint Presentation</vt:lpstr>
      <vt:lpstr>MTCD Carrollton</vt:lpstr>
      <vt:lpstr>PowerPoint Presentation</vt:lpstr>
      <vt:lpstr>MTC Greater Washington</vt:lpstr>
      <vt:lpstr>PowerPoint Presentation</vt:lpstr>
      <vt:lpstr>North Carolina MTC</vt:lpstr>
      <vt:lpstr>PowerPoint Presentation</vt:lpstr>
      <vt:lpstr>Staten Island MTC</vt:lpstr>
      <vt:lpstr>PowerPoint Presentation</vt:lpstr>
      <vt:lpstr>Long Island MTC</vt:lpstr>
      <vt:lpstr>PowerPoint Presentation</vt:lpstr>
      <vt:lpstr>St. Andrew’s MTC, LA</vt:lpstr>
      <vt:lpstr>PowerPoint Presentation</vt:lpstr>
      <vt:lpstr>Los Angeles MTC, Glendora</vt:lpstr>
      <vt:lpstr>PowerPoint Presentation</vt:lpstr>
      <vt:lpstr>St. Thomas MTC, Chicago</vt:lpstr>
      <vt:lpstr>PowerPoint Presentation</vt:lpstr>
      <vt:lpstr>Belfast MTC, UK</vt:lpstr>
      <vt:lpstr>PowerPoint Presentation</vt:lpstr>
      <vt:lpstr>Philadelphia MTC </vt:lpstr>
      <vt:lpstr>PowerPoint Presentation</vt:lpstr>
      <vt:lpstr>Baltimore MTC</vt:lpstr>
      <vt:lpstr>PowerPoint Presentation</vt:lpstr>
      <vt:lpstr>Ebenezer MTC, NY</vt:lpstr>
      <vt:lpstr>PowerPoint Presentation</vt:lpstr>
      <vt:lpstr>Bethel MTC, PA</vt:lpstr>
      <vt:lpstr>PowerPoint Presentation</vt:lpstr>
      <vt:lpstr>Carmel MTC, Boston</vt:lpstr>
      <vt:lpstr>PowerPoint Presentation</vt:lpstr>
      <vt:lpstr>New Jersey MTC, Randolph</vt:lpstr>
      <vt:lpstr>PowerPoint Presentation</vt:lpstr>
      <vt:lpstr>Bethany MTC, NY</vt:lpstr>
      <vt:lpstr>PowerPoint Presentation</vt:lpstr>
      <vt:lpstr>Detroit MTC </vt:lpstr>
      <vt:lpstr>PowerPoint Presentation</vt:lpstr>
      <vt:lpstr>Vegetable Gardens of our Achens across the Diocese</vt:lpstr>
      <vt:lpstr>Sinai Center – Diocese of  North America and Europe</vt:lpstr>
      <vt:lpstr>Atlanta Mar Thoma Church – Rev. P.S. Thomas</vt:lpstr>
      <vt:lpstr>St. Thomas Mar Thoma Church, Chicago –  Rev. Shaji Thomas</vt:lpstr>
      <vt:lpstr>Chicago Mar Thoma Church –  Rev. Daniel Thomas</vt:lpstr>
      <vt:lpstr>New Jersey Mar Thoma Church –  Rev. Jacob Varughese</vt:lpstr>
      <vt:lpstr>Philadelphia Mar Thoma Church – Rev. Reji Thomas </vt:lpstr>
      <vt:lpstr>North East Region Youth Chaplain – Rev. V.M. Mathew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Going Green Project</dc:title>
  <dc:creator>User</dc:creator>
  <cp:lastModifiedBy>Mat Samuel</cp:lastModifiedBy>
  <cp:revision>95</cp:revision>
  <dcterms:created xsi:type="dcterms:W3CDTF">2014-08-02T19:23:03Z</dcterms:created>
  <dcterms:modified xsi:type="dcterms:W3CDTF">2014-10-24T17:55:33Z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